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99" r:id="rId5"/>
    <p:sldId id="288" r:id="rId6"/>
    <p:sldId id="296" r:id="rId7"/>
    <p:sldId id="297" r:id="rId8"/>
    <p:sldId id="273" r:id="rId9"/>
    <p:sldId id="291" r:id="rId10"/>
    <p:sldId id="260" r:id="rId11"/>
    <p:sldId id="292" r:id="rId12"/>
    <p:sldId id="262" r:id="rId13"/>
    <p:sldId id="264" r:id="rId14"/>
    <p:sldId id="274" r:id="rId15"/>
    <p:sldId id="295" r:id="rId16"/>
    <p:sldId id="284" r:id="rId17"/>
    <p:sldId id="282" r:id="rId18"/>
    <p:sldId id="283" r:id="rId19"/>
    <p:sldId id="268" r:id="rId20"/>
    <p:sldId id="269" r:id="rId21"/>
    <p:sldId id="293" r:id="rId22"/>
    <p:sldId id="281" r:id="rId23"/>
    <p:sldId id="266" r:id="rId24"/>
    <p:sldId id="270" r:id="rId25"/>
    <p:sldId id="294" r:id="rId26"/>
    <p:sldId id="271" r:id="rId27"/>
    <p:sldId id="275" r:id="rId28"/>
    <p:sldId id="276" r:id="rId29"/>
    <p:sldId id="280" r:id="rId30"/>
    <p:sldId id="277" r:id="rId31"/>
    <p:sldId id="278" r:id="rId32"/>
    <p:sldId id="279" r:id="rId33"/>
    <p:sldId id="289" r:id="rId34"/>
    <p:sldId id="290" r:id="rId35"/>
    <p:sldId id="298" r:id="rId36"/>
    <p:sldId id="287" r:id="rId37"/>
    <p:sldId id="286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FF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FF"/>
    <a:srgbClr val="9DFB05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71" d="100"/>
          <a:sy n="71" d="100"/>
        </p:scale>
        <p:origin x="-135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2.xml"/><Relationship Id="rId39" Type="http://schemas.openxmlformats.org/officeDocument/2006/relationships/presProps" Target="presProps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/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Freeform 4"/>
            <p:cNvSpPr/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5"/>
            <p:cNvSpPr/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Freeform 6"/>
            <p:cNvSpPr/>
            <p:nvPr/>
          </p:nvSpPr>
          <p:spPr bwMode="hidden">
            <a:xfrm>
              <a:off x="4038" y="3577"/>
              <a:ext cx="1720" cy="65"/>
            </a:xfrm>
            <a:custGeom>
              <a:avLst/>
              <a:gdLst>
                <a:gd name="T0" fmla="*/ 1712 w 1722"/>
                <a:gd name="T1" fmla="*/ 61 h 66"/>
                <a:gd name="T2" fmla="*/ 1712 w 1722"/>
                <a:gd name="T3" fmla="*/ 55 h 66"/>
                <a:gd name="T4" fmla="*/ 0 w 1722"/>
                <a:gd name="T5" fmla="*/ 0 h 66"/>
                <a:gd name="T6" fmla="*/ 0 w 1722"/>
                <a:gd name="T7" fmla="*/ 43 h 66"/>
                <a:gd name="T8" fmla="*/ 1712 w 1722"/>
                <a:gd name="T9" fmla="*/ 61 h 66"/>
                <a:gd name="T10" fmla="*/ 1712 w 1722"/>
                <a:gd name="T11" fmla="*/ 61 h 6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7"/>
            <p:cNvSpPr/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Freeform 8"/>
            <p:cNvSpPr/>
            <p:nvPr/>
          </p:nvSpPr>
          <p:spPr bwMode="hidden">
            <a:xfrm>
              <a:off x="4784" y="3702"/>
              <a:ext cx="974" cy="101"/>
            </a:xfrm>
            <a:custGeom>
              <a:avLst/>
              <a:gdLst>
                <a:gd name="T0" fmla="*/ 970 w 975"/>
                <a:gd name="T1" fmla="*/ 48 h 101"/>
                <a:gd name="T2" fmla="*/ 970 w 975"/>
                <a:gd name="T3" fmla="*/ 0 h 101"/>
                <a:gd name="T4" fmla="*/ 0 w 975"/>
                <a:gd name="T5" fmla="*/ 24 h 101"/>
                <a:gd name="T6" fmla="*/ 0 w 975"/>
                <a:gd name="T7" fmla="*/ 101 h 101"/>
                <a:gd name="T8" fmla="*/ 970 w 975"/>
                <a:gd name="T9" fmla="*/ 48 h 101"/>
                <a:gd name="T10" fmla="*/ 970 w 975"/>
                <a:gd name="T11" fmla="*/ 48 h 10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9"/>
            <p:cNvSpPr/>
            <p:nvPr/>
          </p:nvSpPr>
          <p:spPr bwMode="hidden">
            <a:xfrm>
              <a:off x="3619" y="3815"/>
              <a:ext cx="2139" cy="198"/>
            </a:xfrm>
            <a:custGeom>
              <a:avLst/>
              <a:gdLst>
                <a:gd name="T0" fmla="*/ 2131 w 2141"/>
                <a:gd name="T1" fmla="*/ 0 h 198"/>
                <a:gd name="T2" fmla="*/ 0 w 2141"/>
                <a:gd name="T3" fmla="*/ 156 h 198"/>
                <a:gd name="T4" fmla="*/ 0 w 2141"/>
                <a:gd name="T5" fmla="*/ 198 h 198"/>
                <a:gd name="T6" fmla="*/ 2131 w 2141"/>
                <a:gd name="T7" fmla="*/ 0 h 198"/>
                <a:gd name="T8" fmla="*/ 2131 w 2141"/>
                <a:gd name="T9" fmla="*/ 0 h 19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0"/>
            <p:cNvSpPr/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1"/>
            <p:cNvSpPr/>
            <p:nvPr/>
          </p:nvSpPr>
          <p:spPr bwMode="hidden">
            <a:xfrm>
              <a:off x="2097" y="4043"/>
              <a:ext cx="2514" cy="276"/>
            </a:xfrm>
            <a:custGeom>
              <a:avLst/>
              <a:gdLst>
                <a:gd name="T0" fmla="*/ 2167 w 2517"/>
                <a:gd name="T1" fmla="*/ 276 h 276"/>
                <a:gd name="T2" fmla="*/ 2502 w 2517"/>
                <a:gd name="T3" fmla="*/ 204 h 276"/>
                <a:gd name="T4" fmla="*/ 2245 w 2517"/>
                <a:gd name="T5" fmla="*/ 0 h 276"/>
                <a:gd name="T6" fmla="*/ 0 w 2517"/>
                <a:gd name="T7" fmla="*/ 276 h 276"/>
                <a:gd name="T8" fmla="*/ 2167 w 2517"/>
                <a:gd name="T9" fmla="*/ 276 h 276"/>
                <a:gd name="T10" fmla="*/ 2167 w 2517"/>
                <a:gd name="T11" fmla="*/ 276 h 2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12"/>
            <p:cNvSpPr/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Freeform 13"/>
            <p:cNvSpPr/>
            <p:nvPr/>
          </p:nvSpPr>
          <p:spPr bwMode="hidden">
            <a:xfrm>
              <a:off x="5030" y="3151"/>
              <a:ext cx="728" cy="240"/>
            </a:xfrm>
            <a:custGeom>
              <a:avLst/>
              <a:gdLst>
                <a:gd name="T0" fmla="*/ 724 w 729"/>
                <a:gd name="T1" fmla="*/ 240 h 240"/>
                <a:gd name="T2" fmla="*/ 0 w 729"/>
                <a:gd name="T3" fmla="*/ 0 h 240"/>
                <a:gd name="T4" fmla="*/ 0 w 729"/>
                <a:gd name="T5" fmla="*/ 6 h 240"/>
                <a:gd name="T6" fmla="*/ 724 w 729"/>
                <a:gd name="T7" fmla="*/ 240 h 240"/>
                <a:gd name="T8" fmla="*/ 724 w 729"/>
                <a:gd name="T9" fmla="*/ 240 h 2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14"/>
            <p:cNvSpPr/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Freeform 15"/>
            <p:cNvSpPr/>
            <p:nvPr/>
          </p:nvSpPr>
          <p:spPr bwMode="hidden">
            <a:xfrm>
              <a:off x="5030" y="3049"/>
              <a:ext cx="728" cy="318"/>
            </a:xfrm>
            <a:custGeom>
              <a:avLst/>
              <a:gdLst>
                <a:gd name="T0" fmla="*/ 724 w 729"/>
                <a:gd name="T1" fmla="*/ 318 h 318"/>
                <a:gd name="T2" fmla="*/ 724 w 729"/>
                <a:gd name="T3" fmla="*/ 312 h 318"/>
                <a:gd name="T4" fmla="*/ 0 w 729"/>
                <a:gd name="T5" fmla="*/ 0 h 318"/>
                <a:gd name="T6" fmla="*/ 0 w 729"/>
                <a:gd name="T7" fmla="*/ 54 h 318"/>
                <a:gd name="T8" fmla="*/ 724 w 729"/>
                <a:gd name="T9" fmla="*/ 318 h 318"/>
                <a:gd name="T10" fmla="*/ 724 w 729"/>
                <a:gd name="T11" fmla="*/ 318 h 3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16"/>
            <p:cNvSpPr/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Freeform 17"/>
            <p:cNvSpPr/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Freeform 18"/>
            <p:cNvSpPr/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1" name="Freeform 19"/>
            <p:cNvSpPr/>
            <p:nvPr/>
          </p:nvSpPr>
          <p:spPr bwMode="hidden">
            <a:xfrm>
              <a:off x="5477" y="2588"/>
              <a:ext cx="281" cy="335"/>
            </a:xfrm>
            <a:custGeom>
              <a:avLst/>
              <a:gdLst>
                <a:gd name="T0" fmla="*/ 281 w 281"/>
                <a:gd name="T1" fmla="*/ 335 h 335"/>
                <a:gd name="T2" fmla="*/ 281 w 281"/>
                <a:gd name="T3" fmla="*/ 173 h 335"/>
                <a:gd name="T4" fmla="*/ 96 w 281"/>
                <a:gd name="T5" fmla="*/ 0 h 335"/>
                <a:gd name="T6" fmla="*/ 0 w 281"/>
                <a:gd name="T7" fmla="*/ 90 h 335"/>
                <a:gd name="T8" fmla="*/ 281 w 281"/>
                <a:gd name="T9" fmla="*/ 335 h 335"/>
                <a:gd name="T10" fmla="*/ 281 w 281"/>
                <a:gd name="T11" fmla="*/ 335 h 3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20"/>
            <p:cNvSpPr/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Freeform 21"/>
            <p:cNvSpPr/>
            <p:nvPr/>
          </p:nvSpPr>
          <p:spPr bwMode="hidden">
            <a:xfrm>
              <a:off x="5626" y="2534"/>
              <a:ext cx="132" cy="132"/>
            </a:xfrm>
            <a:custGeom>
              <a:avLst/>
              <a:gdLst>
                <a:gd name="T0" fmla="*/ 132 w 132"/>
                <a:gd name="T1" fmla="*/ 132 h 132"/>
                <a:gd name="T2" fmla="*/ 0 w 132"/>
                <a:gd name="T3" fmla="*/ 0 h 132"/>
                <a:gd name="T4" fmla="*/ 0 w 132"/>
                <a:gd name="T5" fmla="*/ 0 h 132"/>
                <a:gd name="T6" fmla="*/ 132 w 132"/>
                <a:gd name="T7" fmla="*/ 132 h 132"/>
                <a:gd name="T8" fmla="*/ 132 w 132"/>
                <a:gd name="T9" fmla="*/ 132 h 1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22"/>
            <p:cNvSpPr/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" name="Freeform 23"/>
            <p:cNvSpPr/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6" name="Freeform 24"/>
            <p:cNvSpPr/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7" name="Freeform 25"/>
            <p:cNvSpPr/>
            <p:nvPr/>
          </p:nvSpPr>
          <p:spPr bwMode="hidden">
            <a:xfrm>
              <a:off x="5603" y="850"/>
              <a:ext cx="155" cy="516"/>
            </a:xfrm>
            <a:custGeom>
              <a:avLst/>
              <a:gdLst>
                <a:gd name="T0" fmla="*/ 155 w 155"/>
                <a:gd name="T1" fmla="*/ 516 h 516"/>
                <a:gd name="T2" fmla="*/ 155 w 155"/>
                <a:gd name="T3" fmla="*/ 204 h 516"/>
                <a:gd name="T4" fmla="*/ 77 w 155"/>
                <a:gd name="T5" fmla="*/ 0 h 516"/>
                <a:gd name="T6" fmla="*/ 0 w 155"/>
                <a:gd name="T7" fmla="*/ 192 h 516"/>
                <a:gd name="T8" fmla="*/ 155 w 155"/>
                <a:gd name="T9" fmla="*/ 516 h 516"/>
                <a:gd name="T10" fmla="*/ 155 w 155"/>
                <a:gd name="T11" fmla="*/ 516 h 5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26"/>
            <p:cNvSpPr/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9" name="Freeform 27"/>
            <p:cNvSpPr/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" name="Freeform 28"/>
            <p:cNvSpPr/>
            <p:nvPr/>
          </p:nvSpPr>
          <p:spPr bwMode="hidden">
            <a:xfrm>
              <a:off x="5698" y="653"/>
              <a:ext cx="60" cy="311"/>
            </a:xfrm>
            <a:custGeom>
              <a:avLst/>
              <a:gdLst>
                <a:gd name="T0" fmla="*/ 0 w 60"/>
                <a:gd name="T1" fmla="*/ 144 h 312"/>
                <a:gd name="T2" fmla="*/ 60 w 60"/>
                <a:gd name="T3" fmla="*/ 307 h 312"/>
                <a:gd name="T4" fmla="*/ 60 w 60"/>
                <a:gd name="T5" fmla="*/ 6 h 312"/>
                <a:gd name="T6" fmla="*/ 54 w 60"/>
                <a:gd name="T7" fmla="*/ 0 h 312"/>
                <a:gd name="T8" fmla="*/ 0 w 60"/>
                <a:gd name="T9" fmla="*/ 144 h 312"/>
                <a:gd name="T10" fmla="*/ 0 w 60"/>
                <a:gd name="T11" fmla="*/ 144 h 3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29"/>
            <p:cNvSpPr/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2" name="Freeform 30"/>
            <p:cNvSpPr/>
            <p:nvPr/>
          </p:nvSpPr>
          <p:spPr bwMode="hidden">
            <a:xfrm>
              <a:off x="5754" y="3483"/>
              <a:ext cx="6" cy="6"/>
            </a:xfrm>
            <a:custGeom>
              <a:avLst/>
              <a:gdLst>
                <a:gd name="T0" fmla="*/ 6 w 6"/>
                <a:gd name="T1" fmla="*/ 6 h 6"/>
                <a:gd name="T2" fmla="*/ 0 w 6"/>
                <a:gd name="T3" fmla="*/ 0 h 6"/>
                <a:gd name="T4" fmla="*/ 0 w 6"/>
                <a:gd name="T5" fmla="*/ 6 h 6"/>
                <a:gd name="T6" fmla="*/ 6 w 6"/>
                <a:gd name="T7" fmla="*/ 6 h 6"/>
                <a:gd name="T8" fmla="*/ 6 w 6"/>
                <a:gd name="T9" fmla="*/ 6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31"/>
            <p:cNvSpPr/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" name="Freeform 32"/>
            <p:cNvSpPr/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5" name="Freeform 33"/>
            <p:cNvSpPr/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6" name="Freeform 34"/>
            <p:cNvSpPr/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7" name="Freeform 35"/>
            <p:cNvSpPr/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" name="Freeform 36"/>
            <p:cNvSpPr/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9" name="Freeform 37"/>
            <p:cNvSpPr/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" name="Freeform 38"/>
            <p:cNvSpPr/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3" name="Group 39"/>
            <p:cNvGrpSpPr/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/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3" name="Freeform 41"/>
              <p:cNvSpPr/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5162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163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36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</a:fld>
            <a:endParaRPr lang="en-US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27FCA-E21A-4082-A6F6-87996DCC0045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</a:fld>
            <a:endParaRPr lang="en-US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27FCA-E21A-4082-A6F6-87996DCC0045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</a:fld>
            <a:endParaRPr lang="en-US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27FCA-E21A-4082-A6F6-87996DCC0045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</a:fld>
            <a:endParaRPr lang="en-US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27FCA-E21A-4082-A6F6-87996DCC0045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</a:fld>
            <a:endParaRPr lang="en-US"/>
          </a:p>
        </p:txBody>
      </p:sp>
      <p:sp>
        <p:nvSpPr>
          <p:cNvPr id="8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27FCA-E21A-4082-A6F6-87996DCC0045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</a:fld>
            <a:endParaRPr lang="en-US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27FCA-E21A-4082-A6F6-87996DCC0045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</a:fld>
            <a:endParaRPr lang="en-US"/>
          </a:p>
        </p:txBody>
      </p:sp>
      <p:sp>
        <p:nvSpPr>
          <p:cNvPr id="3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27FCA-E21A-4082-A6F6-87996DCC0045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</a:fld>
            <a:endParaRPr lang="en-US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27FCA-E21A-4082-A6F6-87996DCC0045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</a:fld>
            <a:endParaRPr lang="en-US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27FCA-E21A-4082-A6F6-87996DCC0045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</a:fld>
            <a:endParaRPr lang="en-US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27FCA-E21A-4082-A6F6-87996DCC0045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</a:fld>
            <a:endParaRPr lang="en-US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27FCA-E21A-4082-A6F6-87996DCC0045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2E5979-C37F-49C5-8905-CFA5D29F65DA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143221D-A6A5-4B7F-9BBC-FF1F13A47082}" type="slidenum">
              <a:rPr lang="en-US"/>
            </a:fld>
            <a:endParaRPr lang="en-US"/>
          </a:p>
        </p:txBody>
      </p:sp>
      <p:sp>
        <p:nvSpPr>
          <p:cNvPr id="8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D7ADEE1-707F-453F-BDD6-E8A073AC3128}" type="slidenum">
              <a:rPr lang="en-US"/>
            </a:fld>
            <a:endParaRPr lang="en-US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image" Target="../media/image3.png"/><Relationship Id="rId16" Type="http://schemas.openxmlformats.org/officeDocument/2006/relationships/image" Target="../media/image2.png"/><Relationship Id="rId15" Type="http://schemas.openxmlformats.org/officeDocument/2006/relationships/image" Target="../media/image1.png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4099" name="Freeform 3"/>
            <p:cNvSpPr/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00" name="Freeform 4"/>
            <p:cNvSpPr/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01" name="Freeform 5"/>
            <p:cNvSpPr/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5" name="Freeform 6"/>
            <p:cNvSpPr/>
            <p:nvPr/>
          </p:nvSpPr>
          <p:spPr bwMode="hidden">
            <a:xfrm>
              <a:off x="4038" y="3577"/>
              <a:ext cx="1720" cy="65"/>
            </a:xfrm>
            <a:custGeom>
              <a:avLst/>
              <a:gdLst>
                <a:gd name="T0" fmla="*/ 1712 w 1722"/>
                <a:gd name="T1" fmla="*/ 61 h 66"/>
                <a:gd name="T2" fmla="*/ 1712 w 1722"/>
                <a:gd name="T3" fmla="*/ 55 h 66"/>
                <a:gd name="T4" fmla="*/ 0 w 1722"/>
                <a:gd name="T5" fmla="*/ 0 h 66"/>
                <a:gd name="T6" fmla="*/ 0 w 1722"/>
                <a:gd name="T7" fmla="*/ 43 h 66"/>
                <a:gd name="T8" fmla="*/ 1712 w 1722"/>
                <a:gd name="T9" fmla="*/ 61 h 66"/>
                <a:gd name="T10" fmla="*/ 1712 w 1722"/>
                <a:gd name="T11" fmla="*/ 61 h 6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3" name="Freeform 7"/>
            <p:cNvSpPr/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7" name="Freeform 8"/>
            <p:cNvSpPr/>
            <p:nvPr/>
          </p:nvSpPr>
          <p:spPr bwMode="hidden">
            <a:xfrm>
              <a:off x="4784" y="3702"/>
              <a:ext cx="974" cy="101"/>
            </a:xfrm>
            <a:custGeom>
              <a:avLst/>
              <a:gdLst>
                <a:gd name="T0" fmla="*/ 970 w 975"/>
                <a:gd name="T1" fmla="*/ 48 h 101"/>
                <a:gd name="T2" fmla="*/ 970 w 975"/>
                <a:gd name="T3" fmla="*/ 0 h 101"/>
                <a:gd name="T4" fmla="*/ 0 w 975"/>
                <a:gd name="T5" fmla="*/ 24 h 101"/>
                <a:gd name="T6" fmla="*/ 0 w 975"/>
                <a:gd name="T7" fmla="*/ 101 h 101"/>
                <a:gd name="T8" fmla="*/ 970 w 975"/>
                <a:gd name="T9" fmla="*/ 48 h 101"/>
                <a:gd name="T10" fmla="*/ 970 w 975"/>
                <a:gd name="T11" fmla="*/ 48 h 10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38" name="Freeform 9"/>
            <p:cNvSpPr/>
            <p:nvPr/>
          </p:nvSpPr>
          <p:spPr bwMode="hidden">
            <a:xfrm>
              <a:off x="3619" y="3815"/>
              <a:ext cx="2139" cy="198"/>
            </a:xfrm>
            <a:custGeom>
              <a:avLst/>
              <a:gdLst>
                <a:gd name="T0" fmla="*/ 2131 w 2141"/>
                <a:gd name="T1" fmla="*/ 0 h 198"/>
                <a:gd name="T2" fmla="*/ 0 w 2141"/>
                <a:gd name="T3" fmla="*/ 156 h 198"/>
                <a:gd name="T4" fmla="*/ 0 w 2141"/>
                <a:gd name="T5" fmla="*/ 198 h 198"/>
                <a:gd name="T6" fmla="*/ 2131 w 2141"/>
                <a:gd name="T7" fmla="*/ 0 h 198"/>
                <a:gd name="T8" fmla="*/ 2131 w 2141"/>
                <a:gd name="T9" fmla="*/ 0 h 19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6" name="Freeform 10"/>
            <p:cNvSpPr/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0" name="Freeform 11"/>
            <p:cNvSpPr/>
            <p:nvPr/>
          </p:nvSpPr>
          <p:spPr bwMode="hidden">
            <a:xfrm>
              <a:off x="2097" y="4043"/>
              <a:ext cx="2514" cy="276"/>
            </a:xfrm>
            <a:custGeom>
              <a:avLst/>
              <a:gdLst>
                <a:gd name="T0" fmla="*/ 2167 w 2517"/>
                <a:gd name="T1" fmla="*/ 276 h 276"/>
                <a:gd name="T2" fmla="*/ 2502 w 2517"/>
                <a:gd name="T3" fmla="*/ 204 h 276"/>
                <a:gd name="T4" fmla="*/ 2245 w 2517"/>
                <a:gd name="T5" fmla="*/ 0 h 276"/>
                <a:gd name="T6" fmla="*/ 0 w 2517"/>
                <a:gd name="T7" fmla="*/ 276 h 276"/>
                <a:gd name="T8" fmla="*/ 2167 w 2517"/>
                <a:gd name="T9" fmla="*/ 276 h 276"/>
                <a:gd name="T10" fmla="*/ 2167 w 2517"/>
                <a:gd name="T11" fmla="*/ 276 h 2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8" name="Freeform 12"/>
            <p:cNvSpPr/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2" name="Freeform 13"/>
            <p:cNvSpPr/>
            <p:nvPr/>
          </p:nvSpPr>
          <p:spPr bwMode="hidden">
            <a:xfrm>
              <a:off x="5030" y="3151"/>
              <a:ext cx="728" cy="240"/>
            </a:xfrm>
            <a:custGeom>
              <a:avLst/>
              <a:gdLst>
                <a:gd name="T0" fmla="*/ 724 w 729"/>
                <a:gd name="T1" fmla="*/ 240 h 240"/>
                <a:gd name="T2" fmla="*/ 0 w 729"/>
                <a:gd name="T3" fmla="*/ 0 h 240"/>
                <a:gd name="T4" fmla="*/ 0 w 729"/>
                <a:gd name="T5" fmla="*/ 6 h 240"/>
                <a:gd name="T6" fmla="*/ 724 w 729"/>
                <a:gd name="T7" fmla="*/ 240 h 240"/>
                <a:gd name="T8" fmla="*/ 724 w 729"/>
                <a:gd name="T9" fmla="*/ 240 h 2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0" name="Freeform 14"/>
            <p:cNvSpPr/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4" name="Freeform 15"/>
            <p:cNvSpPr/>
            <p:nvPr/>
          </p:nvSpPr>
          <p:spPr bwMode="hidden">
            <a:xfrm>
              <a:off x="5030" y="3049"/>
              <a:ext cx="728" cy="318"/>
            </a:xfrm>
            <a:custGeom>
              <a:avLst/>
              <a:gdLst>
                <a:gd name="T0" fmla="*/ 724 w 729"/>
                <a:gd name="T1" fmla="*/ 318 h 318"/>
                <a:gd name="T2" fmla="*/ 724 w 729"/>
                <a:gd name="T3" fmla="*/ 312 h 318"/>
                <a:gd name="T4" fmla="*/ 0 w 729"/>
                <a:gd name="T5" fmla="*/ 0 h 318"/>
                <a:gd name="T6" fmla="*/ 0 w 729"/>
                <a:gd name="T7" fmla="*/ 54 h 318"/>
                <a:gd name="T8" fmla="*/ 724 w 729"/>
                <a:gd name="T9" fmla="*/ 318 h 318"/>
                <a:gd name="T10" fmla="*/ 724 w 729"/>
                <a:gd name="T11" fmla="*/ 318 h 3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2" name="Freeform 16"/>
            <p:cNvSpPr/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13" name="Freeform 17"/>
            <p:cNvSpPr/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14" name="Freeform 18"/>
            <p:cNvSpPr/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8" name="Freeform 19"/>
            <p:cNvSpPr/>
            <p:nvPr/>
          </p:nvSpPr>
          <p:spPr bwMode="hidden">
            <a:xfrm>
              <a:off x="5477" y="2588"/>
              <a:ext cx="281" cy="335"/>
            </a:xfrm>
            <a:custGeom>
              <a:avLst/>
              <a:gdLst>
                <a:gd name="T0" fmla="*/ 281 w 281"/>
                <a:gd name="T1" fmla="*/ 335 h 335"/>
                <a:gd name="T2" fmla="*/ 281 w 281"/>
                <a:gd name="T3" fmla="*/ 173 h 335"/>
                <a:gd name="T4" fmla="*/ 96 w 281"/>
                <a:gd name="T5" fmla="*/ 0 h 335"/>
                <a:gd name="T6" fmla="*/ 0 w 281"/>
                <a:gd name="T7" fmla="*/ 90 h 335"/>
                <a:gd name="T8" fmla="*/ 281 w 281"/>
                <a:gd name="T9" fmla="*/ 335 h 335"/>
                <a:gd name="T10" fmla="*/ 281 w 281"/>
                <a:gd name="T11" fmla="*/ 335 h 3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6" name="Freeform 20"/>
            <p:cNvSpPr/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0" name="Freeform 21"/>
            <p:cNvSpPr/>
            <p:nvPr/>
          </p:nvSpPr>
          <p:spPr bwMode="hidden">
            <a:xfrm>
              <a:off x="5626" y="2534"/>
              <a:ext cx="132" cy="132"/>
            </a:xfrm>
            <a:custGeom>
              <a:avLst/>
              <a:gdLst>
                <a:gd name="T0" fmla="*/ 132 w 132"/>
                <a:gd name="T1" fmla="*/ 132 h 132"/>
                <a:gd name="T2" fmla="*/ 0 w 132"/>
                <a:gd name="T3" fmla="*/ 0 h 132"/>
                <a:gd name="T4" fmla="*/ 0 w 132"/>
                <a:gd name="T5" fmla="*/ 0 h 132"/>
                <a:gd name="T6" fmla="*/ 132 w 132"/>
                <a:gd name="T7" fmla="*/ 132 h 132"/>
                <a:gd name="T8" fmla="*/ 132 w 132"/>
                <a:gd name="T9" fmla="*/ 132 h 1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8" name="Freeform 22"/>
            <p:cNvSpPr/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19" name="Freeform 23"/>
            <p:cNvSpPr/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20" name="Freeform 24"/>
            <p:cNvSpPr/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4" name="Freeform 25"/>
            <p:cNvSpPr/>
            <p:nvPr/>
          </p:nvSpPr>
          <p:spPr bwMode="hidden">
            <a:xfrm>
              <a:off x="5603" y="850"/>
              <a:ext cx="155" cy="516"/>
            </a:xfrm>
            <a:custGeom>
              <a:avLst/>
              <a:gdLst>
                <a:gd name="T0" fmla="*/ 155 w 155"/>
                <a:gd name="T1" fmla="*/ 516 h 516"/>
                <a:gd name="T2" fmla="*/ 155 w 155"/>
                <a:gd name="T3" fmla="*/ 204 h 516"/>
                <a:gd name="T4" fmla="*/ 77 w 155"/>
                <a:gd name="T5" fmla="*/ 0 h 516"/>
                <a:gd name="T6" fmla="*/ 0 w 155"/>
                <a:gd name="T7" fmla="*/ 192 h 516"/>
                <a:gd name="T8" fmla="*/ 155 w 155"/>
                <a:gd name="T9" fmla="*/ 516 h 516"/>
                <a:gd name="T10" fmla="*/ 155 w 155"/>
                <a:gd name="T11" fmla="*/ 516 h 5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22" name="Freeform 26"/>
            <p:cNvSpPr/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23" name="Freeform 27"/>
            <p:cNvSpPr/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7" name="Freeform 28"/>
            <p:cNvSpPr/>
            <p:nvPr/>
          </p:nvSpPr>
          <p:spPr bwMode="hidden">
            <a:xfrm>
              <a:off x="5698" y="653"/>
              <a:ext cx="60" cy="311"/>
            </a:xfrm>
            <a:custGeom>
              <a:avLst/>
              <a:gdLst>
                <a:gd name="T0" fmla="*/ 0 w 60"/>
                <a:gd name="T1" fmla="*/ 144 h 312"/>
                <a:gd name="T2" fmla="*/ 60 w 60"/>
                <a:gd name="T3" fmla="*/ 307 h 312"/>
                <a:gd name="T4" fmla="*/ 60 w 60"/>
                <a:gd name="T5" fmla="*/ 6 h 312"/>
                <a:gd name="T6" fmla="*/ 54 w 60"/>
                <a:gd name="T7" fmla="*/ 0 h 312"/>
                <a:gd name="T8" fmla="*/ 0 w 60"/>
                <a:gd name="T9" fmla="*/ 144 h 312"/>
                <a:gd name="T10" fmla="*/ 0 w 60"/>
                <a:gd name="T11" fmla="*/ 144 h 3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25" name="Freeform 29"/>
            <p:cNvSpPr/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9" name="Freeform 30"/>
            <p:cNvSpPr/>
            <p:nvPr/>
          </p:nvSpPr>
          <p:spPr bwMode="hidden">
            <a:xfrm>
              <a:off x="5754" y="3483"/>
              <a:ext cx="6" cy="6"/>
            </a:xfrm>
            <a:custGeom>
              <a:avLst/>
              <a:gdLst>
                <a:gd name="T0" fmla="*/ 6 w 6"/>
                <a:gd name="T1" fmla="*/ 6 h 6"/>
                <a:gd name="T2" fmla="*/ 0 w 6"/>
                <a:gd name="T3" fmla="*/ 0 h 6"/>
                <a:gd name="T4" fmla="*/ 0 w 6"/>
                <a:gd name="T5" fmla="*/ 6 h 6"/>
                <a:gd name="T6" fmla="*/ 6 w 6"/>
                <a:gd name="T7" fmla="*/ 6 h 6"/>
                <a:gd name="T8" fmla="*/ 6 w 6"/>
                <a:gd name="T9" fmla="*/ 6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27" name="Freeform 31"/>
            <p:cNvSpPr/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28" name="Freeform 32"/>
            <p:cNvSpPr/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29" name="Freeform 33"/>
            <p:cNvSpPr/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30" name="Freeform 34"/>
            <p:cNvSpPr/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31" name="Freeform 35"/>
            <p:cNvSpPr/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32" name="Freeform 36"/>
            <p:cNvSpPr/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33" name="Freeform 37"/>
            <p:cNvSpPr/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34" name="Freeform 38"/>
            <p:cNvSpPr/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3" name="Group 39"/>
            <p:cNvGrpSpPr/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136" name="Freeform 40"/>
              <p:cNvSpPr/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137" name="Freeform 41"/>
              <p:cNvSpPr/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4138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en-US" smtClean="0"/>
              <a:t>Click to edit Master title style</a:t>
            </a:r>
            <a:endParaRPr lang="en-US" smtClean="0"/>
          </a:p>
        </p:txBody>
      </p:sp>
      <p:sp>
        <p:nvSpPr>
          <p:cNvPr id="4139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4140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fld id="{1D31F296-10C9-445B-949F-3579DBC4A8E7}" type="datetimeFigureOut">
              <a:rPr lang="en-US" smtClean="0"/>
            </a:fld>
            <a:endParaRPr lang="en-US"/>
          </a:p>
        </p:txBody>
      </p:sp>
      <p:sp>
        <p:nvSpPr>
          <p:cNvPr id="4141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142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25427FCA-E21A-4082-A6F6-87996DCC0045}" type="slidenum">
              <a:rPr lang="en-US" smtClean="0"/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anose="05000000000000000000" pitchFamily="2" charset="2"/>
        <a:buBlip>
          <a:blip r:embed="rId15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Blip>
          <a:blip r:embed="rId16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Blip>
          <a:blip r:embed="rId17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Blip>
          <a:blip r:embed="rId17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Blip>
          <a:blip r:embed="rId17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Blip>
          <a:blip r:embed="rId17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Blip>
          <a:blip r:embed="rId17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hyperlink" Target="http://www.dayalbandhu.vip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18.jpe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8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37.jpeg"/><Relationship Id="rId1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0.jpeg"/><Relationship Id="rId1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45.jpeg"/><Relationship Id="rId1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8.jpeg"/><Relationship Id="rId1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image" Target="../media/image49.jpe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image" Target="../media/image50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55.jpeg"/><Relationship Id="rId1" Type="http://schemas.openxmlformats.org/officeDocument/2006/relationships/image" Target="../media/image5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57.jpeg"/><Relationship Id="rId1" Type="http://schemas.openxmlformats.org/officeDocument/2006/relationships/image" Target="../media/image5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59.jpeg"/><Relationship Id="rId1" Type="http://schemas.openxmlformats.org/officeDocument/2006/relationships/image" Target="../media/image5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61.jpeg"/><Relationship Id="rId1" Type="http://schemas.openxmlformats.org/officeDocument/2006/relationships/image" Target="../media/image60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6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64.jpeg"/><Relationship Id="rId1" Type="http://schemas.openxmlformats.org/officeDocument/2006/relationships/image" Target="../media/image63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65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66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67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0" y="1071546"/>
            <a:ext cx="9144000" cy="5786454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>
                <a:solidFill>
                  <a:srgbClr val="FF00FF"/>
                </a:solidFill>
                <a:latin typeface="Bookman Old Style" panose="02050604050505020204" pitchFamily="18" charset="0"/>
              </a:rPr>
              <a:t>Dr </a:t>
            </a:r>
            <a:r>
              <a:rPr lang="en-US" sz="4400" b="1" dirty="0" err="1" smtClean="0">
                <a:solidFill>
                  <a:srgbClr val="FF00FF"/>
                </a:solidFill>
                <a:latin typeface="Bookman Old Style" panose="02050604050505020204" pitchFamily="18" charset="0"/>
              </a:rPr>
              <a:t>Dayal</a:t>
            </a:r>
            <a:r>
              <a:rPr lang="en-US" sz="4400" b="1" dirty="0" smtClean="0">
                <a:solidFill>
                  <a:srgbClr val="FF00FF"/>
                </a:solidFill>
                <a:latin typeface="Bookman Old Style" panose="02050604050505020204" pitchFamily="18" charset="0"/>
              </a:rPr>
              <a:t> </a:t>
            </a:r>
            <a:r>
              <a:rPr lang="en-US" sz="4400" b="1" dirty="0" err="1" smtClean="0">
                <a:solidFill>
                  <a:srgbClr val="FF00FF"/>
                </a:solidFill>
                <a:latin typeface="Bookman Old Style" panose="02050604050505020204" pitchFamily="18" charset="0"/>
              </a:rPr>
              <a:t>Bandhu</a:t>
            </a:r>
            <a:r>
              <a:rPr lang="en-US" sz="4400" b="1" dirty="0" smtClean="0">
                <a:solidFill>
                  <a:srgbClr val="FF00FF"/>
                </a:solidFill>
                <a:latin typeface="Bookman Old Style" panose="02050604050505020204" pitchFamily="18" charset="0"/>
              </a:rPr>
              <a:t> </a:t>
            </a:r>
            <a:r>
              <a:rPr lang="en-US" sz="4400" b="1" dirty="0" err="1" smtClean="0">
                <a:solidFill>
                  <a:srgbClr val="FF00FF"/>
                </a:solidFill>
                <a:latin typeface="Bookman Old Style" panose="02050604050505020204" pitchFamily="18" charset="0"/>
              </a:rPr>
              <a:t>Majumdar</a:t>
            </a:r>
            <a:r>
              <a:rPr lang="en-US" sz="4400" b="1" dirty="0" smtClean="0">
                <a:solidFill>
                  <a:srgbClr val="FF00FF"/>
                </a:solidFill>
                <a:latin typeface="Bookman Old Style" panose="02050604050505020204" pitchFamily="18" charset="0"/>
              </a:rPr>
              <a:t> </a:t>
            </a:r>
            <a:endParaRPr lang="en-US" sz="4400" b="1" dirty="0" smtClean="0">
              <a:solidFill>
                <a:srgbClr val="FF00FF"/>
              </a:solidFill>
              <a:latin typeface="Bookman Old Style" panose="02050604050505020204" pitchFamily="18" charset="0"/>
            </a:endParaRPr>
          </a:p>
          <a:p>
            <a:pPr eaLnBrk="1" hangingPunct="1">
              <a:defRPr/>
            </a:pPr>
            <a:r>
              <a:rPr lang="en-US" sz="2800" b="1" u="sng" dirty="0" smtClean="0">
                <a:latin typeface="Bookman Old Style" panose="02050604050505020204" pitchFamily="18" charset="0"/>
              </a:rPr>
              <a:t>dayalbm@gmail.com</a:t>
            </a:r>
            <a:endParaRPr lang="en-US" sz="2800" b="1" u="sng" dirty="0" smtClean="0">
              <a:latin typeface="Bookman Old Style" panose="02050604050505020204" pitchFamily="18" charset="0"/>
            </a:endParaRPr>
          </a:p>
          <a:p>
            <a:pPr eaLnBrk="1" hangingPunct="1">
              <a:defRPr/>
            </a:pPr>
            <a:endParaRPr lang="en-US" sz="2800" b="1" dirty="0" smtClean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eaLnBrk="1" hangingPunct="1"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Technical Advisor (Snakebite),ICMR. 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eaLnBrk="1" hangingPunct="1">
              <a:defRPr/>
            </a:pPr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State Resource Person, W B ( S B Training)</a:t>
            </a:r>
            <a:endParaRPr lang="en-IN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eaLnBrk="1" hangingPunct="1">
              <a:defRPr/>
            </a:pPr>
            <a:r>
              <a:rPr lang="en-IN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9433104233</a:t>
            </a:r>
            <a:endParaRPr lang="en-US" b="1" dirty="0" smtClean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eaLnBrk="1" hangingPunct="1">
              <a:defRPr/>
            </a:pPr>
            <a:r>
              <a:rPr lang="en-US" b="1" dirty="0" smtClean="0">
                <a:solidFill>
                  <a:srgbClr val="0000FF"/>
                </a:solidFill>
                <a:latin typeface="Bookman Old Style" panose="02050604050505020204" pitchFamily="18" charset="0"/>
                <a:hlinkClick r:id="rId1"/>
              </a:rPr>
              <a:t>www.dayalbandhu.vip</a:t>
            </a:r>
            <a:endParaRPr lang="en-US" b="1" dirty="0" smtClean="0">
              <a:solidFill>
                <a:srgbClr val="0000FF"/>
              </a:solidFill>
              <a:latin typeface="Bookman Old Style" panose="02050604050505020204" pitchFamily="18" charset="0"/>
            </a:endParaRPr>
          </a:p>
          <a:p>
            <a:pPr eaLnBrk="1" hangingPunct="1">
              <a:defRPr/>
            </a:pPr>
            <a:endParaRPr lang="en-US" sz="2800" b="1" dirty="0" smtClean="0">
              <a:solidFill>
                <a:srgbClr val="CC99FF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075" name="WordArt 4"/>
          <p:cNvSpPr>
            <a:spLocks noChangeArrowheads="1" noChangeShapeType="1" noTextEdit="1"/>
          </p:cNvSpPr>
          <p:nvPr/>
        </p:nvSpPr>
        <p:spPr bwMode="auto">
          <a:xfrm>
            <a:off x="214282" y="0"/>
            <a:ext cx="8929718" cy="990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fromWordArt="1">
            <a:prstTxWarp prst="textPlain">
              <a:avLst>
                <a:gd name="adj" fmla="val 49552"/>
              </a:avLst>
            </a:prstTxWarp>
          </a:bodyPr>
          <a:lstStyle/>
          <a:p>
            <a:pPr algn="ctr"/>
            <a:r>
              <a:rPr lang="en-US" sz="36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/>
              </a:rPr>
              <a:t> Snakebite at ER  </a:t>
            </a:r>
            <a:endParaRPr lang="en-US" sz="3600" b="1" kern="1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3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762430"/>
            <a:ext cx="9144000" cy="609513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kern="10" dirty="0" smtClean="0">
                <a:ln w="9525">
                  <a:noFill/>
                  <a:rou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</a:rPr>
              <a:t>Single Page State Protocol</a:t>
            </a:r>
            <a:endParaRPr lang="en-US" sz="4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1"/>
          <p:cNvSpPr txBox="1"/>
          <p:nvPr/>
        </p:nvSpPr>
        <p:spPr>
          <a:xfrm>
            <a:off x="323850" y="116840"/>
            <a:ext cx="8653145" cy="76136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defRPr/>
            </a:pPr>
            <a:r>
              <a:rPr lang="en-US" sz="54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  <a:sym typeface="+mn-ea"/>
              </a:rPr>
              <a:t> </a:t>
            </a:r>
            <a:r>
              <a:rPr lang="en-IN" altLang="en-US" sz="54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  <a:sym typeface="+mn-ea"/>
              </a:rPr>
              <a:t>  </a:t>
            </a:r>
            <a:r>
              <a:rPr lang="en-US" sz="5400" b="1" kern="10" dirty="0" err="1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  <a:sym typeface="+mn-ea"/>
              </a:rPr>
              <a:t>Ambu</a:t>
            </a:r>
            <a:r>
              <a:rPr lang="en-US" sz="54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  <a:sym typeface="+mn-ea"/>
              </a:rPr>
              <a:t> Bag</a:t>
            </a:r>
            <a:r>
              <a:rPr lang="en-IN" altLang="en-US" sz="54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  <a:sym typeface="+mn-ea"/>
              </a:rPr>
              <a:t> </a:t>
            </a:r>
            <a:r>
              <a:rPr lang="en-US" sz="54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  <a:sym typeface="+mn-ea"/>
              </a:rPr>
              <a:t> &amp;</a:t>
            </a:r>
            <a:r>
              <a:rPr lang="en-IN" altLang="en-US" sz="54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  <a:sym typeface="+mn-ea"/>
              </a:rPr>
              <a:t> Mask</a:t>
            </a:r>
            <a:endParaRPr lang="en-IN" altLang="en-US" sz="5400" b="1" kern="10" dirty="0" smtClean="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Bookman Old Style" panose="02050604050505020204"/>
              <a:sym typeface="+mn-ea"/>
            </a:endParaRPr>
          </a:p>
        </p:txBody>
      </p:sp>
      <p:pic>
        <p:nvPicPr>
          <p:cNvPr id="3" name="Picture 2" descr="Mask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420" y="1115060"/>
            <a:ext cx="4503420" cy="3034030"/>
          </a:xfrm>
          <a:prstGeom prst="rect">
            <a:avLst/>
          </a:prstGeom>
        </p:spPr>
      </p:pic>
      <p:pic>
        <p:nvPicPr>
          <p:cNvPr id="4" name="Picture 3" descr="Bag-mask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100" y="1125220"/>
            <a:ext cx="4648835" cy="3054985"/>
          </a:xfrm>
          <a:prstGeom prst="rect">
            <a:avLst/>
          </a:prstGeom>
        </p:spPr>
      </p:pic>
      <p:sp>
        <p:nvSpPr>
          <p:cNvPr id="5" name="Text Box 4"/>
          <p:cNvSpPr txBox="1"/>
          <p:nvPr/>
        </p:nvSpPr>
        <p:spPr>
          <a:xfrm>
            <a:off x="135255" y="4511040"/>
            <a:ext cx="8947150" cy="205740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defRPr/>
            </a:pPr>
            <a:r>
              <a:rPr lang="en-IN" altLang="en-US" sz="3600" b="1" dirty="0" smtClean="0">
                <a:solidFill>
                  <a:srgbClr val="FFFF00"/>
                </a:solidFill>
                <a:latin typeface="Bookman Old Style" panose="02050604050505020204" pitchFamily="18" charset="0"/>
                <a:sym typeface="+mn-ea"/>
              </a:rPr>
              <a:t>Start Bag &amp; Mask ventilation.</a:t>
            </a:r>
            <a:endParaRPr lang="en-IN" altLang="en-US" sz="3600" b="1" dirty="0" smtClean="0">
              <a:solidFill>
                <a:srgbClr val="FFFF00"/>
              </a:solidFill>
              <a:latin typeface="Bookman Old Style" panose="02050604050505020204" pitchFamily="18" charset="0"/>
              <a:sym typeface="+mn-ea"/>
            </a:endParaRPr>
          </a:p>
          <a:p>
            <a:pPr>
              <a:defRPr/>
            </a:pPr>
            <a:r>
              <a:rPr lang="en-IN" altLang="en-US" sz="3600" b="1" dirty="0" smtClean="0">
                <a:solidFill>
                  <a:srgbClr val="FFFF00"/>
                </a:solidFill>
                <a:latin typeface="Bookman Old Style" panose="02050604050505020204" pitchFamily="18" charset="0"/>
                <a:sym typeface="+mn-ea"/>
              </a:rPr>
              <a:t>Take Skilled Support for Intubation.</a:t>
            </a:r>
            <a:endParaRPr lang="en-IN" altLang="en-US" sz="3600" b="1" dirty="0" smtClean="0">
              <a:solidFill>
                <a:srgbClr val="FFFF00"/>
              </a:solidFill>
              <a:latin typeface="Bookman Old Style" panose="02050604050505020204" pitchFamily="18" charset="0"/>
              <a:sym typeface="+mn-ea"/>
            </a:endParaRPr>
          </a:p>
          <a:p>
            <a:pPr>
              <a:defRPr/>
            </a:pPr>
            <a:r>
              <a:rPr lang="en-IN" altLang="en-US" sz="3600" b="1" dirty="0" smtClean="0">
                <a:solidFill>
                  <a:srgbClr val="FFFF00"/>
                </a:solidFill>
                <a:latin typeface="Bookman Old Style" panose="02050604050505020204" pitchFamily="18" charset="0"/>
                <a:sym typeface="+mn-ea"/>
              </a:rPr>
              <a:t>Intubate before Transfer.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  <a:sym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067800" cy="1066799"/>
          </a:xfrm>
        </p:spPr>
        <p:txBody>
          <a:bodyPr/>
          <a:lstStyle/>
          <a:p>
            <a:pPr>
              <a:defRPr/>
            </a:pPr>
            <a:r>
              <a:rPr lang="en-US" sz="5400" b="1" kern="10" dirty="0" err="1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Intubate</a:t>
            </a:r>
            <a:r>
              <a:rPr lang="en-US" sz="54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 &amp; </a:t>
            </a:r>
            <a:r>
              <a:rPr lang="en-US" sz="5400" b="1" kern="10" dirty="0" err="1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Ambu</a:t>
            </a:r>
            <a:r>
              <a:rPr lang="en-US" sz="54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 Bag</a:t>
            </a:r>
            <a:endParaRPr lang="en-US" sz="5400" dirty="0">
              <a:solidFill>
                <a:srgbClr val="FF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14400"/>
            <a:ext cx="8915400" cy="5943600"/>
          </a:xfrm>
        </p:spPr>
        <p:txBody>
          <a:bodyPr/>
          <a:lstStyle/>
          <a:p>
            <a:pPr>
              <a:buNone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Dr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Alam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of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Salboni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Proved it (14.6.17)</a:t>
            </a:r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9396" name="Picture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637" y="1476375"/>
            <a:ext cx="5694363" cy="538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Alam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3200398"/>
            <a:ext cx="3357554" cy="3657602"/>
          </a:xfrm>
          <a:prstGeom prst="rect">
            <a:avLst/>
          </a:prstGeom>
        </p:spPr>
      </p:pic>
      <p:pic>
        <p:nvPicPr>
          <p:cNvPr id="8" name="Picture 7" descr="CP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13062">
            <a:off x="800029" y="1838393"/>
            <a:ext cx="1628572" cy="771429"/>
          </a:xfrm>
          <a:prstGeom prst="rect">
            <a:avLst/>
          </a:prstGeo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857231"/>
          </a:xfrm>
        </p:spPr>
        <p:txBody>
          <a:bodyPr/>
          <a:lstStyle/>
          <a:p>
            <a:r>
              <a:rPr lang="en-US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CPR  &amp; </a:t>
            </a:r>
            <a:r>
              <a:rPr lang="en-US" b="1" kern="10" dirty="0" err="1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Ambu</a:t>
            </a:r>
            <a:r>
              <a:rPr lang="en-US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 Bag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85794"/>
            <a:ext cx="9144000" cy="2428892"/>
          </a:xfrm>
        </p:spPr>
        <p:txBody>
          <a:bodyPr/>
          <a:lstStyle/>
          <a:p>
            <a:pPr>
              <a:buNone/>
            </a:pPr>
            <a:r>
              <a:rPr lang="en-IN" b="1" dirty="0" smtClean="0"/>
              <a:t>Dr </a:t>
            </a:r>
            <a:r>
              <a:rPr lang="en-IN" b="1" dirty="0" err="1" smtClean="0"/>
              <a:t>Chayan</a:t>
            </a:r>
            <a:r>
              <a:rPr lang="en-IN" b="1" dirty="0" smtClean="0"/>
              <a:t> </a:t>
            </a:r>
            <a:r>
              <a:rPr lang="en-IN" b="1" dirty="0" err="1" smtClean="0"/>
              <a:t>Dutta</a:t>
            </a:r>
            <a:r>
              <a:rPr lang="en-IN" b="1" dirty="0" smtClean="0"/>
              <a:t> </a:t>
            </a:r>
            <a:r>
              <a:rPr lang="en-IN" b="1" dirty="0" smtClean="0">
                <a:solidFill>
                  <a:srgbClr val="FFFF00"/>
                </a:solidFill>
              </a:rPr>
              <a:t>of </a:t>
            </a:r>
            <a:r>
              <a:rPr lang="en-IN" b="1" dirty="0" err="1" smtClean="0">
                <a:solidFill>
                  <a:srgbClr val="FFFF00"/>
                </a:solidFill>
              </a:rPr>
              <a:t>Malbazar</a:t>
            </a:r>
            <a:r>
              <a:rPr lang="en-IN" b="1" dirty="0" smtClean="0">
                <a:solidFill>
                  <a:srgbClr val="FFFF00"/>
                </a:solidFill>
              </a:rPr>
              <a:t> SD Hosp(19.7.25)</a:t>
            </a:r>
            <a:endParaRPr lang="en-IN" b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en-IN" b="1" dirty="0" smtClean="0">
                <a:solidFill>
                  <a:srgbClr val="FFFF00"/>
                </a:solidFill>
              </a:rPr>
              <a:t>9 Yrs Boy, Cobra Bite , 4 hrs ago.</a:t>
            </a:r>
            <a:endParaRPr lang="en-IN" b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en-IN" b="1" dirty="0" smtClean="0">
                <a:solidFill>
                  <a:srgbClr val="FFFF00"/>
                </a:solidFill>
              </a:rPr>
              <a:t>Cardiac Arrest, No Respiration – </a:t>
            </a:r>
            <a:r>
              <a:rPr lang="en-IN" b="1" dirty="0" smtClean="0"/>
              <a:t>CPR at ER.</a:t>
            </a:r>
            <a:endParaRPr lang="en-IN" b="1" dirty="0" smtClean="0"/>
          </a:p>
          <a:p>
            <a:pPr>
              <a:buNone/>
            </a:pPr>
            <a:r>
              <a:rPr lang="en-IN" b="1" dirty="0" err="1" smtClean="0">
                <a:solidFill>
                  <a:srgbClr val="FFFF00"/>
                </a:solidFill>
              </a:rPr>
              <a:t>Intubated</a:t>
            </a:r>
            <a:r>
              <a:rPr lang="en-IN" b="1" dirty="0" smtClean="0">
                <a:solidFill>
                  <a:srgbClr val="FFFF00"/>
                </a:solidFill>
              </a:rPr>
              <a:t>, ASV ( 20 vials), AN, ITU ( Adult)</a:t>
            </a:r>
            <a:endParaRPr lang="en-IN" b="1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en-US" b="1" dirty="0"/>
          </a:p>
        </p:txBody>
      </p:sp>
      <p:pic>
        <p:nvPicPr>
          <p:cNvPr id="5" name="Picture 4" descr="Mal-Boy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28596" y="3214686"/>
            <a:ext cx="3464834" cy="3643314"/>
          </a:xfrm>
          <a:prstGeom prst="rect">
            <a:avLst/>
          </a:prstGeom>
        </p:spPr>
      </p:pic>
      <p:pic>
        <p:nvPicPr>
          <p:cNvPr id="6" name="Picture 5" descr="Mal-Leg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71934" y="3232544"/>
            <a:ext cx="4786346" cy="358976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714355"/>
          </a:xfrm>
        </p:spPr>
        <p:txBody>
          <a:bodyPr/>
          <a:lstStyle/>
          <a:p>
            <a:r>
              <a:rPr lang="en-US" b="1" kern="10" dirty="0" err="1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Ambu</a:t>
            </a:r>
            <a:r>
              <a:rPr lang="en-US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 Bag can Save a Life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0" y="714357"/>
            <a:ext cx="9144000" cy="928694"/>
          </a:xfrm>
        </p:spPr>
        <p:txBody>
          <a:bodyPr/>
          <a:lstStyle/>
          <a:p>
            <a:pPr>
              <a:buNone/>
            </a:pPr>
            <a:r>
              <a:rPr lang="en-IN" dirty="0" smtClean="0"/>
              <a:t> </a:t>
            </a:r>
            <a:r>
              <a:rPr lang="en-IN" b="1" dirty="0" smtClean="0">
                <a:solidFill>
                  <a:srgbClr val="FFFF00"/>
                </a:solidFill>
              </a:rPr>
              <a:t>DHS Sir Felicitating Dr </a:t>
            </a:r>
            <a:r>
              <a:rPr lang="en-IN" b="1" dirty="0" err="1" smtClean="0">
                <a:solidFill>
                  <a:srgbClr val="FFFF00"/>
                </a:solidFill>
              </a:rPr>
              <a:t>Chayan</a:t>
            </a:r>
            <a:r>
              <a:rPr lang="en-IN" b="1" dirty="0" smtClean="0">
                <a:solidFill>
                  <a:srgbClr val="FFFF00"/>
                </a:solidFill>
              </a:rPr>
              <a:t> </a:t>
            </a:r>
            <a:r>
              <a:rPr lang="en-IN" b="1" dirty="0" err="1" smtClean="0">
                <a:solidFill>
                  <a:srgbClr val="FFFF00"/>
                </a:solidFill>
              </a:rPr>
              <a:t>Dutta</a:t>
            </a:r>
            <a:r>
              <a:rPr lang="en-IN" b="1" dirty="0" smtClean="0">
                <a:solidFill>
                  <a:srgbClr val="FFFF00"/>
                </a:solidFill>
              </a:rPr>
              <a:t> (22.7.25) </a:t>
            </a:r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6" name="Picture 5" descr="Chayan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001" y="1571612"/>
            <a:ext cx="8889998" cy="500062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8991600" cy="1295399"/>
          </a:xfrm>
        </p:spPr>
        <p:txBody>
          <a:bodyPr/>
          <a:lstStyle/>
          <a:p>
            <a:pPr>
              <a:defRPr/>
            </a:pPr>
            <a:r>
              <a:rPr lang="en-US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LMA / ET Tube &amp; </a:t>
            </a:r>
            <a:r>
              <a:rPr lang="en-US" sz="40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VENTILATOR</a:t>
            </a:r>
            <a:endParaRPr lang="en-US" sz="4000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556260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LMA needs no Laryngoscope.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Endo-tracheal Tubes ideal.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An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Ambu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bag with Tube = Lifesaving.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>
              <a:buFont typeface="Wingdings" panose="05000000000000000000" pitchFamily="2" charset="2"/>
              <a:buNone/>
              <a:defRPr/>
            </a:pPr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5060" name="Picture 3" descr="LMA.jp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5600"/>
            <a:ext cx="45720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1" name="Picture 4" descr="LMA-brief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895600"/>
            <a:ext cx="4179888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928669"/>
          </a:xfrm>
        </p:spPr>
        <p:txBody>
          <a:bodyPr/>
          <a:lstStyle/>
          <a:p>
            <a:r>
              <a:rPr lang="en-US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Transport with </a:t>
            </a:r>
            <a:r>
              <a:rPr lang="en-US" b="1" kern="10" dirty="0" err="1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Ambu</a:t>
            </a:r>
            <a:r>
              <a:rPr lang="en-US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 Bag</a:t>
            </a:r>
            <a:endParaRPr lang="en-US" dirty="0"/>
          </a:p>
        </p:txBody>
      </p:sp>
      <p:pic>
        <p:nvPicPr>
          <p:cNvPr id="6" name="Content Placeholder 5" descr="Barjora.jpg"/>
          <p:cNvPicPr>
            <a:picLocks noGrp="1" noChangeAspect="1"/>
          </p:cNvPicPr>
          <p:nvPr>
            <p:ph sz="quarter" idx="1"/>
          </p:nvPr>
        </p:nvPicPr>
        <p:blipFill>
          <a:blip r:embed="rId1"/>
          <a:stretch>
            <a:fillRect/>
          </a:stretch>
        </p:blipFill>
        <p:spPr>
          <a:xfrm>
            <a:off x="507870" y="857250"/>
            <a:ext cx="3937260" cy="2932113"/>
          </a:xfrm>
        </p:spPr>
      </p:pic>
      <p:pic>
        <p:nvPicPr>
          <p:cNvPr id="7" name="Content Placeholder 6" descr="Jangipur1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4448648" y="857232"/>
            <a:ext cx="4695351" cy="2497700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" name="Picture 7" descr="WhatsApp Image 2021-03-24 at 11.49.49 AM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352457"/>
            <a:ext cx="4357718" cy="3505543"/>
          </a:xfrm>
          <a:prstGeom prst="rect">
            <a:avLst/>
          </a:prstGeom>
        </p:spPr>
      </p:pic>
      <p:pic>
        <p:nvPicPr>
          <p:cNvPr id="9" name="Picture 8" descr="WhatsApp Image 2021-03-24 at 11.50.06 AM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24" y="3702686"/>
            <a:ext cx="3294411" cy="3155314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pPr>
              <a:defRPr/>
            </a:pPr>
            <a:r>
              <a:rPr lang="en-US" sz="5400" kern="10" dirty="0" smtClean="0">
                <a:ln w="9525">
                  <a:noFill/>
                  <a:round/>
                </a:ln>
                <a:solidFill>
                  <a:srgbClr val="7030A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</a:rPr>
              <a:t> </a:t>
            </a:r>
            <a:r>
              <a:rPr lang="en-US" sz="5400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ASV Infusion Procedure</a:t>
            </a:r>
            <a:endParaRPr lang="en-US" sz="5400" dirty="0">
              <a:solidFill>
                <a:srgbClr val="7030A0"/>
              </a:solidFill>
            </a:endParaRPr>
          </a:p>
        </p:txBody>
      </p:sp>
      <p:pic>
        <p:nvPicPr>
          <p:cNvPr id="40963" name="Content Placeholder 4" descr="saline 001 copy.jpg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618" y="1230284"/>
            <a:ext cx="4821382" cy="5627716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-304800" y="1071546"/>
            <a:ext cx="4805362" cy="3429024"/>
          </a:xfrm>
        </p:spPr>
        <p:txBody>
          <a:bodyPr>
            <a:normAutofit fontScale="92500" lnSpcReduction="10000"/>
          </a:bodyPr>
          <a:lstStyle/>
          <a:p>
            <a:pPr algn="ctr">
              <a:buFont typeface="Wingdings" panose="05000000000000000000" pitchFamily="2" charset="2"/>
              <a:buChar char="v"/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Keep 1/2 Ampoule    Adrenaline  ready in syringe.</a:t>
            </a:r>
            <a:endParaRPr lang="en-US" sz="24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algn="ctr">
              <a:buFont typeface="Wingdings" panose="05000000000000000000" pitchFamily="2" charset="2"/>
              <a:buChar char="v"/>
              <a:defRPr/>
            </a:pPr>
            <a:endParaRPr lang="en-US" sz="2400" b="1" dirty="0" smtClean="0">
              <a:solidFill>
                <a:srgbClr val="00FFFF"/>
              </a:solidFill>
              <a:latin typeface="Bookman Old Style" panose="02050604050505020204" pitchFamily="18" charset="0"/>
            </a:endParaRPr>
          </a:p>
          <a:p>
            <a:pPr algn="ctr">
              <a:buFont typeface="Wingdings" panose="05000000000000000000" pitchFamily="2" charset="2"/>
              <a:buChar char="v"/>
              <a:defRPr/>
            </a:pPr>
            <a:endParaRPr lang="en-US" sz="2400" b="1" dirty="0" smtClean="0">
              <a:solidFill>
                <a:srgbClr val="00FFFF"/>
              </a:solidFill>
              <a:latin typeface="Bookman Old Style" panose="02050604050505020204" pitchFamily="18" charset="0"/>
            </a:endParaRPr>
          </a:p>
          <a:p>
            <a:pPr algn="ctr">
              <a:buFont typeface="Wingdings" panose="05000000000000000000" pitchFamily="2" charset="2"/>
              <a:buChar char="v"/>
              <a:defRPr/>
            </a:pPr>
            <a:endParaRPr lang="en-US" sz="2400" b="1" dirty="0" smtClean="0">
              <a:solidFill>
                <a:srgbClr val="00FFFF"/>
              </a:solidFill>
              <a:latin typeface="Bookman Old Style" panose="02050604050505020204" pitchFamily="18" charset="0"/>
            </a:endParaRPr>
          </a:p>
          <a:p>
            <a:pPr algn="ctr">
              <a:buFont typeface="Wingdings" panose="05000000000000000000" pitchFamily="2" charset="2"/>
              <a:buChar char="v"/>
              <a:defRPr/>
            </a:pPr>
            <a:endParaRPr lang="en-US" sz="2400" b="1" dirty="0" smtClean="0">
              <a:solidFill>
                <a:srgbClr val="00FFFF"/>
              </a:solidFill>
              <a:latin typeface="Bookman Old Style" panose="02050604050505020204" pitchFamily="18" charset="0"/>
            </a:endParaRPr>
          </a:p>
          <a:p>
            <a:pPr algn="ctr">
              <a:buFont typeface="Wingdings" panose="05000000000000000000" pitchFamily="2" charset="2"/>
              <a:buChar char="v"/>
              <a:defRPr/>
            </a:pPr>
            <a:r>
              <a:rPr lang="en-US" sz="3500" b="1" dirty="0" smtClean="0">
                <a:latin typeface="Bookman Old Style" panose="02050604050505020204" pitchFamily="18" charset="0"/>
              </a:rPr>
              <a:t>First 10 vials ASV in one hour.</a:t>
            </a:r>
            <a:endParaRPr lang="en-US" sz="3500" b="1" dirty="0">
              <a:latin typeface="Bookman Old Style" panose="02050604050505020204" pitchFamily="18" charset="0"/>
            </a:endParaRPr>
          </a:p>
        </p:txBody>
      </p:sp>
      <p:pic>
        <p:nvPicPr>
          <p:cNvPr id="40965" name="Picture 5" descr="10AVSvials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6" y="4214818"/>
            <a:ext cx="2514624" cy="1880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0" y="6000768"/>
            <a:ext cx="408622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Maintain slow drip for 2</a:t>
            </a:r>
            <a:r>
              <a:rPr lang="en-US" sz="2400" b="1" baseline="30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nd</a:t>
            </a:r>
            <a:r>
              <a:rPr 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regime of 10 vials SOS.</a:t>
            </a:r>
            <a:endParaRPr lang="en-U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67" name="Picture 7" descr="Neoatoad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1857364"/>
            <a:ext cx="184785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1600200" y="762000"/>
            <a:ext cx="571500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0.25ML Adrenaline S/C before </a:t>
            </a:r>
            <a:r>
              <a:rPr lang="en-US" sz="2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ASV</a:t>
            </a:r>
            <a:r>
              <a:rPr lang="en-US" sz="2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FF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. </a:t>
            </a:r>
            <a:endParaRPr lang="en-US" sz="2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FF00FF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40969" name="Picture 9" descr="Adre1 copy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84" y="2143116"/>
            <a:ext cx="2743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Down Arrow 10"/>
          <p:cNvSpPr/>
          <p:nvPr/>
        </p:nvSpPr>
        <p:spPr>
          <a:xfrm>
            <a:off x="3571868" y="1714488"/>
            <a:ext cx="357190" cy="428628"/>
          </a:xfrm>
          <a:prstGeom prst="downArrow">
            <a:avLst/>
          </a:prstGeom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14" name="Picture 13" descr="Rul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285446">
            <a:off x="6807566" y="4922542"/>
            <a:ext cx="2342857" cy="419048"/>
          </a:xfrm>
          <a:prstGeom prst="rect">
            <a:avLst/>
          </a:prstGeo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1124743"/>
          </a:xfrm>
        </p:spPr>
        <p:txBody>
          <a:bodyPr/>
          <a:lstStyle/>
          <a:p>
            <a:r>
              <a:rPr lang="en-US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ASV For Children</a:t>
            </a:r>
            <a:br>
              <a:rPr lang="en-US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</a:br>
            <a:endParaRPr lang="en-IN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1" cstate="print"/>
          <a:stretch>
            <a:fillRect/>
          </a:stretch>
        </p:blipFill>
        <p:spPr>
          <a:xfrm>
            <a:off x="785786" y="740920"/>
            <a:ext cx="2286016" cy="3048021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484784"/>
            <a:ext cx="5198155" cy="2035944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0" y="3789040"/>
            <a:ext cx="9144000" cy="2880320"/>
          </a:xfrm>
        </p:spPr>
        <p:txBody>
          <a:bodyPr/>
          <a:lstStyle/>
          <a:p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This girl got 20 vials of ASV.</a:t>
            </a:r>
            <a:endParaRPr lang="en-IN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Keep in mind Fluid Overload ( Avoid).</a:t>
            </a:r>
            <a:endParaRPr lang="en-IN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Inj. Adrenaline : 0.01 mg/kg.</a:t>
            </a:r>
            <a:endParaRPr lang="en-IN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Inj. Neostigmine : 0.04 mg/kg.</a:t>
            </a:r>
            <a:endParaRPr lang="en-IN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Inj. Atropine: 0.05 mg/kg body wt.</a:t>
            </a:r>
            <a:endParaRPr lang="en-IN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endParaRPr lang="en-IN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609599"/>
          </a:xfrm>
        </p:spPr>
        <p:txBody>
          <a:bodyPr>
            <a:normAutofit fontScale="90000"/>
          </a:bodyPr>
          <a:lstStyle/>
          <a:p>
            <a:r>
              <a:rPr lang="en-US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Cobra Bite Local signs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20116" cy="1828800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  <a:latin typeface="Constantia" panose="02030602050306030303" pitchFamily="18" charset="0"/>
              </a:rPr>
              <a:t>Variable Bite marks. Severe pain.</a:t>
            </a:r>
            <a:endParaRPr lang="en-US" b="1" dirty="0" smtClean="0">
              <a:solidFill>
                <a:srgbClr val="FFFF00"/>
              </a:solidFill>
              <a:latin typeface="Constantia" panose="02030602050306030303" pitchFamily="18" charset="0"/>
            </a:endParaRPr>
          </a:p>
          <a:p>
            <a:r>
              <a:rPr lang="en-US" b="1" dirty="0" smtClean="0">
                <a:solidFill>
                  <a:srgbClr val="FFFF00"/>
                </a:solidFill>
                <a:latin typeface="Constantia" panose="02030602050306030303" pitchFamily="18" charset="0"/>
              </a:rPr>
              <a:t>Progressive Swelling , may be Blisters.</a:t>
            </a:r>
            <a:endParaRPr lang="en-US" b="1" dirty="0" smtClean="0">
              <a:solidFill>
                <a:srgbClr val="FFFF00"/>
              </a:solidFill>
              <a:latin typeface="Constantia" panose="02030602050306030303" pitchFamily="18" charset="0"/>
            </a:endParaRPr>
          </a:p>
          <a:p>
            <a:r>
              <a:rPr lang="en-US" b="1" dirty="0" err="1" smtClean="0">
                <a:solidFill>
                  <a:srgbClr val="FFFF00"/>
                </a:solidFill>
                <a:latin typeface="Constantia" panose="02030602050306030303" pitchFamily="18" charset="0"/>
              </a:rPr>
              <a:t>Cellulitis</a:t>
            </a:r>
            <a:r>
              <a:rPr lang="en-US" b="1" dirty="0" smtClean="0">
                <a:solidFill>
                  <a:srgbClr val="FFFF00"/>
                </a:solidFill>
                <a:latin typeface="Constantia" panose="02030602050306030303" pitchFamily="18" charset="0"/>
              </a:rPr>
              <a:t> or necrosis.</a:t>
            </a:r>
            <a:endParaRPr lang="en-US" b="1" dirty="0">
              <a:solidFill>
                <a:srgbClr val="FFFF00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1340"/>
            <a:ext cx="5018339" cy="25395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24512" y="3643317"/>
            <a:ext cx="2314576" cy="41148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774" y="1652518"/>
            <a:ext cx="3241342" cy="28665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357031" y="1956393"/>
            <a:ext cx="2133600" cy="28461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35071"/>
            <a:ext cx="2972300" cy="1671919"/>
          </a:xfrm>
          <a:prstGeom prst="rect">
            <a:avLst/>
          </a:prstGeo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714356"/>
          </a:xfrm>
        </p:spPr>
        <p:txBody>
          <a:bodyPr/>
          <a:lstStyle/>
          <a:p>
            <a:r>
              <a:rPr lang="en-US" b="1" kern="10" dirty="0" err="1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Hemotoxic</a:t>
            </a:r>
            <a:r>
              <a:rPr lang="en-US" sz="4400" kern="10" dirty="0" smtClean="0">
                <a:ln w="9525">
                  <a:noFill/>
                  <a:round/>
                </a:ln>
                <a:solidFill>
                  <a:srgbClr val="7030A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 </a:t>
            </a:r>
            <a:r>
              <a:rPr lang="en-US" kern="10" dirty="0" smtClean="0">
                <a:ln w="9525">
                  <a:noFill/>
                  <a:round/>
                </a:ln>
                <a:solidFill>
                  <a:srgbClr val="7030A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 </a:t>
            </a:r>
            <a:r>
              <a:rPr lang="en-US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Bites 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685800"/>
            <a:ext cx="8991600" cy="6172200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Pain and Slow Swelling.</a:t>
            </a:r>
            <a:endParaRPr lang="en-US" b="1" dirty="0" smtClean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r>
              <a:rPr lang="en-US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Sometimes ignored.</a:t>
            </a:r>
            <a:endParaRPr lang="en-US" b="1" dirty="0" smtClean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r>
              <a:rPr lang="en-US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Bleeding from any site.</a:t>
            </a:r>
            <a:endParaRPr lang="en-US" b="1" dirty="0" smtClean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r>
              <a:rPr lang="en-US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Clotting Disorder.</a:t>
            </a:r>
            <a:endParaRPr lang="en-US" b="1" dirty="0" smtClean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r>
              <a:rPr lang="en-US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Late Hematuria.</a:t>
            </a:r>
            <a:endParaRPr lang="en-US" b="1" dirty="0" smtClean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r>
              <a:rPr lang="en-US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Oliguria. </a:t>
            </a:r>
            <a:endParaRPr lang="en-US" b="1" dirty="0" smtClean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r>
              <a:rPr lang="en-US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Acute Renal failure.</a:t>
            </a:r>
            <a:endParaRPr lang="en-US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804" y="664901"/>
            <a:ext cx="2277396" cy="32400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287" y="3914775"/>
            <a:ext cx="3924300" cy="29432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01" y="4953000"/>
            <a:ext cx="4919688" cy="1676400"/>
          </a:xfrm>
          <a:prstGeom prst="rect">
            <a:avLst/>
          </a:prstGeo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28669"/>
          </a:xfrm>
        </p:spPr>
        <p:txBody>
          <a:bodyPr/>
          <a:lstStyle/>
          <a:p>
            <a:r>
              <a:rPr lang="en-US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Bite Marks are of No Use</a:t>
            </a:r>
            <a:endParaRPr lang="en-US" dirty="0">
              <a:solidFill>
                <a:srgbClr val="7030A0"/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914400"/>
            <a:ext cx="6990080" cy="32766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4191000"/>
            <a:ext cx="8991600" cy="2514599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Bite marks are of no significance. 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Never search for bite marks.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Bite marks with Dry Bites possible. 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No bite marks – C. Krait bite possible.</a:t>
            </a:r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1"/>
            <a:ext cx="8929718" cy="1071546"/>
          </a:xfrm>
        </p:spPr>
        <p:txBody>
          <a:bodyPr/>
          <a:lstStyle/>
          <a:p>
            <a:r>
              <a:rPr lang="en-US" sz="5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Snake Identified by PT</a:t>
            </a:r>
            <a:endParaRPr lang="en-US" sz="5400" dirty="0"/>
          </a:p>
        </p:txBody>
      </p:sp>
      <p:pic>
        <p:nvPicPr>
          <p:cNvPr id="5" name="Content Placeholder 4" descr="WhatsApp Image 2024-06-24 at 9.23.26 AM.jpeg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0" y="928670"/>
            <a:ext cx="9076068" cy="295426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3941762"/>
            <a:ext cx="9144000" cy="2916237"/>
          </a:xfrm>
        </p:spPr>
        <p:txBody>
          <a:bodyPr/>
          <a:lstStyle/>
          <a:p>
            <a:r>
              <a:rPr lang="en-IN" dirty="0" smtClean="0">
                <a:solidFill>
                  <a:srgbClr val="FFFF00"/>
                </a:solidFill>
              </a:rPr>
              <a:t>Doctor’s father Bitten.</a:t>
            </a:r>
            <a:endParaRPr lang="en-IN" dirty="0" smtClean="0">
              <a:solidFill>
                <a:srgbClr val="FFFF00"/>
              </a:solidFill>
            </a:endParaRPr>
          </a:p>
          <a:p>
            <a:r>
              <a:rPr lang="en-IN" dirty="0" smtClean="0">
                <a:solidFill>
                  <a:srgbClr val="FFFF00"/>
                </a:solidFill>
              </a:rPr>
              <a:t>Confident for snake identification.</a:t>
            </a:r>
            <a:endParaRPr lang="en-IN" dirty="0" smtClean="0">
              <a:solidFill>
                <a:srgbClr val="FFFF00"/>
              </a:solidFill>
            </a:endParaRPr>
          </a:p>
          <a:p>
            <a:r>
              <a:rPr lang="en-IN" dirty="0" smtClean="0">
                <a:solidFill>
                  <a:srgbClr val="FFFF00"/>
                </a:solidFill>
              </a:rPr>
              <a:t>Treatment started for R. Viper bite.</a:t>
            </a:r>
            <a:endParaRPr lang="en-IN" dirty="0" smtClean="0">
              <a:solidFill>
                <a:srgbClr val="FFFF00"/>
              </a:solidFill>
            </a:endParaRPr>
          </a:p>
          <a:p>
            <a:r>
              <a:rPr lang="en-IN" dirty="0" smtClean="0">
                <a:solidFill>
                  <a:srgbClr val="FFFF00"/>
                </a:solidFill>
              </a:rPr>
              <a:t>Snake picture identified as a Wolf snake.</a:t>
            </a:r>
            <a:endParaRPr lang="en-IN" dirty="0" smtClean="0">
              <a:solidFill>
                <a:srgbClr val="FFFF00"/>
              </a:solidFill>
            </a:endParaRPr>
          </a:p>
          <a:p>
            <a:r>
              <a:rPr lang="en-IN" dirty="0" smtClean="0">
                <a:solidFill>
                  <a:srgbClr val="FFFF00"/>
                </a:solidFill>
              </a:rPr>
              <a:t>So, Rely on clinical features only.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blinds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928669"/>
          </a:xfrm>
        </p:spPr>
        <p:txBody>
          <a:bodyPr/>
          <a:lstStyle/>
          <a:p>
            <a:r>
              <a:rPr lang="en-US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Snake Brought – Helpful ? : No</a:t>
            </a:r>
            <a:endParaRPr lang="en-US" dirty="0"/>
          </a:p>
        </p:txBody>
      </p:sp>
      <p:pic>
        <p:nvPicPr>
          <p:cNvPr id="5" name="Content Placeholder 4" descr="CKona.jpg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0" y="903912"/>
            <a:ext cx="4357686" cy="360258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2844" y="4500570"/>
            <a:ext cx="9001156" cy="2214577"/>
          </a:xfrm>
        </p:spPr>
        <p:txBody>
          <a:bodyPr/>
          <a:lstStyle/>
          <a:p>
            <a:r>
              <a:rPr lang="en-IN" b="1" dirty="0" smtClean="0">
                <a:solidFill>
                  <a:srgbClr val="FFFF00"/>
                </a:solidFill>
              </a:rPr>
              <a:t>9yrs girl, bite at Foot; Pain &amp; Swelling.</a:t>
            </a:r>
            <a:endParaRPr lang="en-IN" b="1" dirty="0" smtClean="0">
              <a:solidFill>
                <a:srgbClr val="FFFF00"/>
              </a:solidFill>
            </a:endParaRPr>
          </a:p>
          <a:p>
            <a:r>
              <a:rPr lang="en-IN" b="1" dirty="0" smtClean="0">
                <a:solidFill>
                  <a:srgbClr val="FFFF00"/>
                </a:solidFill>
              </a:rPr>
              <a:t>Wolf Snake ( Non-venomous) brought .</a:t>
            </a:r>
            <a:endParaRPr lang="en-IN" b="1" dirty="0" smtClean="0">
              <a:solidFill>
                <a:srgbClr val="FFFF00"/>
              </a:solidFill>
            </a:endParaRPr>
          </a:p>
          <a:p>
            <a:r>
              <a:rPr lang="en-IN" b="1" dirty="0" smtClean="0">
                <a:solidFill>
                  <a:srgbClr val="FFFF00"/>
                </a:solidFill>
              </a:rPr>
              <a:t>20WBCT= Not Clotting twice.</a:t>
            </a:r>
            <a:endParaRPr lang="en-IN" b="1" dirty="0" smtClean="0">
              <a:solidFill>
                <a:srgbClr val="FFFF00"/>
              </a:solidFill>
            </a:endParaRPr>
          </a:p>
          <a:p>
            <a:r>
              <a:rPr lang="en-IN" b="1" dirty="0" smtClean="0">
                <a:solidFill>
                  <a:srgbClr val="FFFF00"/>
                </a:solidFill>
              </a:rPr>
              <a:t>ASV Cured.</a:t>
            </a:r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6" name="Picture 5" descr="20wbc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6377" y="928670"/>
            <a:ext cx="4757624" cy="3571900"/>
          </a:xfrm>
          <a:prstGeom prst="rect">
            <a:avLst/>
          </a:prstGeom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761999"/>
          </a:xfrm>
        </p:spPr>
        <p:txBody>
          <a:bodyPr/>
          <a:lstStyle/>
          <a:p>
            <a:pPr>
              <a:defRPr/>
            </a:pPr>
            <a:r>
              <a:rPr lang="en-US" sz="4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SKIN   TEST 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0" y="685800"/>
            <a:ext cx="9144000" cy="617220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No Skin Test before ASV infusion.*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Skin test is of no value.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Mostly false negative.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ASV is lifesaving , so must be given.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			</a:t>
            </a:r>
            <a:r>
              <a:rPr lang="en-US" b="1" dirty="0" smtClean="0">
                <a:solidFill>
                  <a:srgbClr val="E119C9"/>
                </a:solidFill>
                <a:latin typeface="Bookman Old Style" panose="02050604050505020204" pitchFamily="18" charset="0"/>
              </a:rPr>
              <a:t>SIGNS OF REACTION.</a:t>
            </a:r>
            <a:endParaRPr lang="en-US" b="1" dirty="0" smtClean="0">
              <a:solidFill>
                <a:srgbClr val="E119C9"/>
              </a:solidFill>
              <a:latin typeface="Bookman Old Style" panose="020506040505050202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b="1" dirty="0" err="1" smtClean="0">
                <a:latin typeface="Bookman Old Style" panose="02050604050505020204" pitchFamily="18" charset="0"/>
              </a:rPr>
              <a:t>Urticarial</a:t>
            </a:r>
            <a:r>
              <a:rPr lang="en-US" b="1" dirty="0" smtClean="0">
                <a:latin typeface="Bookman Old Style" panose="02050604050505020204" pitchFamily="18" charset="0"/>
              </a:rPr>
              <a:t> rashes and scalp itching 80%</a:t>
            </a:r>
            <a:endParaRPr lang="en-US" b="1" dirty="0" smtClean="0">
              <a:latin typeface="Bookman Old Style" panose="020506040505050202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latin typeface="Bookman Old Style" panose="02050604050505020204" pitchFamily="18" charset="0"/>
              </a:rPr>
              <a:t>Sudden fall of BP , Vomiting .</a:t>
            </a:r>
            <a:endParaRPr lang="en-US" b="1" dirty="0" smtClean="0">
              <a:latin typeface="Bookman Old Style" panose="020506040505050202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latin typeface="Bookman Old Style" panose="02050604050505020204" pitchFamily="18" charset="0"/>
              </a:rPr>
              <a:t>Pain abdomen, </a:t>
            </a:r>
            <a:r>
              <a:rPr lang="en-US" b="1" dirty="0" err="1" smtClean="0">
                <a:latin typeface="Bookman Old Style" panose="02050604050505020204" pitchFamily="18" charset="0"/>
              </a:rPr>
              <a:t>bronchospasm</a:t>
            </a:r>
            <a:r>
              <a:rPr lang="en-US" b="1" dirty="0" smtClean="0">
                <a:latin typeface="Bookman Old Style" panose="02050604050505020204" pitchFamily="18" charset="0"/>
              </a:rPr>
              <a:t>.</a:t>
            </a:r>
            <a:endParaRPr lang="en-US" b="1" dirty="0" smtClean="0">
              <a:latin typeface="Bookman Old Style" panose="020506040505050202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latin typeface="Bookman Old Style" panose="02050604050505020204" pitchFamily="18" charset="0"/>
              </a:rPr>
              <a:t>Rarely </a:t>
            </a:r>
            <a:r>
              <a:rPr lang="en-US" b="1" dirty="0" err="1" smtClean="0">
                <a:latin typeface="Bookman Old Style" panose="02050604050505020204" pitchFamily="18" charset="0"/>
              </a:rPr>
              <a:t>angio-oedema</a:t>
            </a:r>
            <a:r>
              <a:rPr lang="en-US" b="1" dirty="0" smtClean="0">
                <a:latin typeface="Bookman Old Style" panose="02050604050505020204" pitchFamily="18" charset="0"/>
              </a:rPr>
              <a:t>.</a:t>
            </a:r>
            <a:endParaRPr lang="en-US" b="1" dirty="0" smtClean="0">
              <a:latin typeface="Bookman Old Style" panose="02050604050505020204" pitchFamily="18" charset="0"/>
            </a:endParaRP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latin typeface="Bookman Old Style" panose="02050604050505020204" pitchFamily="18" charset="0"/>
              </a:rPr>
              <a:t>* </a:t>
            </a:r>
            <a:r>
              <a:rPr lang="en-US" sz="2400" b="1" dirty="0" smtClean="0">
                <a:solidFill>
                  <a:srgbClr val="00FFFF"/>
                </a:solidFill>
                <a:latin typeface="Bookman Old Style" panose="02050604050505020204" pitchFamily="18" charset="0"/>
              </a:rPr>
              <a:t>Prof. D A </a:t>
            </a:r>
            <a:r>
              <a:rPr lang="en-US" sz="2400" b="1" dirty="0" err="1" smtClean="0">
                <a:solidFill>
                  <a:srgbClr val="00FFFF"/>
                </a:solidFill>
                <a:latin typeface="Bookman Old Style" panose="02050604050505020204" pitchFamily="18" charset="0"/>
              </a:rPr>
              <a:t>Warrell</a:t>
            </a:r>
            <a:r>
              <a:rPr lang="en-US" sz="2400" b="1" dirty="0" smtClean="0">
                <a:solidFill>
                  <a:srgbClr val="00FFFF"/>
                </a:solidFill>
                <a:latin typeface="Bookman Old Style" panose="02050604050505020204" pitchFamily="18" charset="0"/>
              </a:rPr>
              <a:t> ; WHO SEARO Guideline, 2010(P-80).</a:t>
            </a:r>
            <a:endParaRPr lang="en-US" sz="2400" b="1" dirty="0" smtClean="0">
              <a:solidFill>
                <a:srgbClr val="00FFFF"/>
              </a:solidFill>
              <a:latin typeface="Bookman Old Style" panose="020506040505050202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endParaRPr lang="en-US" b="1" dirty="0" smtClean="0">
              <a:latin typeface="Bookman Old Style" panose="020506040505050202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6746875"/>
            <a:ext cx="8229600" cy="111125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712787"/>
          </a:xfrm>
        </p:spPr>
        <p:txBody>
          <a:bodyPr/>
          <a:lstStyle/>
          <a:p>
            <a:pPr>
              <a:defRPr/>
            </a:pPr>
            <a:r>
              <a:rPr lang="en-IN" sz="48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</a:rPr>
              <a:t>Manage ASV Reaction</a:t>
            </a:r>
            <a:br>
              <a:rPr lang="en-IN" sz="48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</a:rPr>
            </a:br>
            <a:endParaRPr lang="en-IN" sz="4800" dirty="0"/>
          </a:p>
        </p:txBody>
      </p:sp>
      <p:pic>
        <p:nvPicPr>
          <p:cNvPr id="49155" name="Content Placeholder 4" descr="Adre1 copy.jpg"/>
          <p:cNvPicPr>
            <a:picLocks noGrp="1" noChangeAspect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609600"/>
            <a:ext cx="7315200" cy="18288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2514600"/>
            <a:ext cx="9144000" cy="4343400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latin typeface="Bookman Old Style" panose="02050604050505020204" pitchFamily="18" charset="0"/>
                <a:ea typeface="Batang" pitchFamily="18" charset="-127"/>
              </a:rPr>
              <a:t>Prevent by 0.25 ML Inj. Adrenaline S/C*</a:t>
            </a:r>
            <a:r>
              <a:rPr lang="en-US" sz="2000" b="1" dirty="0" smtClean="0">
                <a:latin typeface="Bookman Old Style" panose="02050604050505020204" pitchFamily="18" charset="0"/>
                <a:ea typeface="Batang" pitchFamily="18" charset="-127"/>
              </a:rPr>
              <a:t>       </a:t>
            </a:r>
            <a:r>
              <a:rPr lang="en-US" b="1" dirty="0" smtClean="0">
                <a:solidFill>
                  <a:srgbClr val="FF00FF"/>
                </a:solidFill>
                <a:latin typeface="Bookman Old Style" panose="02050604050505020204" pitchFamily="18" charset="0"/>
                <a:ea typeface="Batang" pitchFamily="18" charset="-127"/>
              </a:rPr>
              <a:t>Any Signs of Reaction:</a:t>
            </a:r>
            <a:endParaRPr lang="en-US" b="1" dirty="0" smtClean="0">
              <a:solidFill>
                <a:srgbClr val="FF00FF"/>
              </a:solidFill>
              <a:latin typeface="Bookman Old Style" panose="02050604050505020204" pitchFamily="18" charset="0"/>
              <a:ea typeface="Batang" pitchFamily="18" charset="-127"/>
            </a:endParaRP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solidFill>
                  <a:srgbClr val="FF00FF"/>
                </a:solidFill>
                <a:latin typeface="Bookman Old Style" panose="02050604050505020204" pitchFamily="18" charset="0"/>
                <a:ea typeface="Batang" pitchFamily="18" charset="-127"/>
              </a:rPr>
              <a:t>Stop IV infusion temporarily.</a:t>
            </a:r>
            <a:endParaRPr lang="en-US" b="1" dirty="0" smtClean="0">
              <a:solidFill>
                <a:srgbClr val="FF00FF"/>
              </a:solidFill>
              <a:latin typeface="Bookman Old Style" panose="02050604050505020204" pitchFamily="18" charset="0"/>
              <a:ea typeface="Batang" pitchFamily="18" charset="-127"/>
            </a:endParaRP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solidFill>
                  <a:srgbClr val="00FFFF"/>
                </a:solidFill>
                <a:latin typeface="Bookman Old Style" panose="02050604050505020204" pitchFamily="18" charset="0"/>
                <a:ea typeface="Batang" pitchFamily="18" charset="-127"/>
              </a:rPr>
              <a:t>Inj. Adrenaline 0.5 ML IM ( Not S/C or IV)</a:t>
            </a:r>
            <a:endParaRPr lang="en-US" b="1" dirty="0" smtClean="0">
              <a:solidFill>
                <a:srgbClr val="00FFFF"/>
              </a:solidFill>
              <a:latin typeface="Bookman Old Style" panose="02050604050505020204" pitchFamily="18" charset="0"/>
              <a:ea typeface="Batang" pitchFamily="18" charset="-127"/>
            </a:endParaRP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solidFill>
                  <a:srgbClr val="00FFFF"/>
                </a:solidFill>
                <a:latin typeface="Bookman Old Style" panose="02050604050505020204" pitchFamily="18" charset="0"/>
                <a:ea typeface="Batang" pitchFamily="18" charset="-127"/>
              </a:rPr>
              <a:t>Wait for 10 </a:t>
            </a:r>
            <a:r>
              <a:rPr lang="en-US" b="1" dirty="0" err="1" smtClean="0">
                <a:solidFill>
                  <a:srgbClr val="00FFFF"/>
                </a:solidFill>
                <a:latin typeface="Bookman Old Style" panose="02050604050505020204" pitchFamily="18" charset="0"/>
                <a:ea typeface="Batang" pitchFamily="18" charset="-127"/>
              </a:rPr>
              <a:t>Mins</a:t>
            </a:r>
            <a:r>
              <a:rPr lang="en-US" b="1" dirty="0" smtClean="0">
                <a:solidFill>
                  <a:srgbClr val="00FFFF"/>
                </a:solidFill>
                <a:latin typeface="Bookman Old Style" panose="02050604050505020204" pitchFamily="18" charset="0"/>
                <a:ea typeface="Batang" pitchFamily="18" charset="-127"/>
              </a:rPr>
              <a:t> , Restart IV infusion.</a:t>
            </a:r>
            <a:endParaRPr lang="en-US" b="1" dirty="0" smtClean="0">
              <a:solidFill>
                <a:srgbClr val="00FFFF"/>
              </a:solidFill>
              <a:latin typeface="Bookman Old Style" panose="02050604050505020204" pitchFamily="18" charset="0"/>
              <a:ea typeface="Batang" pitchFamily="18" charset="-127"/>
            </a:endParaRPr>
          </a:p>
          <a:p>
            <a:pPr algn="ctr">
              <a:buFont typeface="Wingdings" panose="05000000000000000000" pitchFamily="2" charset="2"/>
              <a:buNone/>
              <a:defRPr/>
            </a:pPr>
            <a:endParaRPr lang="en-US" sz="2400" b="1" dirty="0" smtClean="0">
              <a:solidFill>
                <a:srgbClr val="00FFFF"/>
              </a:solidFill>
              <a:latin typeface="Bookman Old Style" panose="02050604050505020204" pitchFamily="18" charset="0"/>
              <a:ea typeface="Batang" pitchFamily="18" charset="-127"/>
            </a:endParaRP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en-US" sz="2400" b="1" dirty="0" smtClean="0">
                <a:solidFill>
                  <a:srgbClr val="00FFFF"/>
                </a:solidFill>
                <a:latin typeface="Bookman Old Style" panose="02050604050505020204" pitchFamily="18" charset="0"/>
                <a:ea typeface="Batang" pitchFamily="18" charset="-127"/>
              </a:rPr>
              <a:t>Adrenaline IM can be repeated after 10 </a:t>
            </a:r>
            <a:r>
              <a:rPr lang="en-US" sz="2400" b="1" dirty="0" err="1" smtClean="0">
                <a:solidFill>
                  <a:srgbClr val="00FFFF"/>
                </a:solidFill>
                <a:latin typeface="Bookman Old Style" panose="02050604050505020204" pitchFamily="18" charset="0"/>
                <a:ea typeface="Batang" pitchFamily="18" charset="-127"/>
              </a:rPr>
              <a:t>Mins</a:t>
            </a:r>
            <a:r>
              <a:rPr lang="en-US" sz="2400" b="1" dirty="0" smtClean="0">
                <a:solidFill>
                  <a:srgbClr val="00FFFF"/>
                </a:solidFill>
                <a:latin typeface="Bookman Old Style" panose="02050604050505020204" pitchFamily="18" charset="0"/>
                <a:ea typeface="Batang" pitchFamily="18" charset="-127"/>
              </a:rPr>
              <a:t>.</a:t>
            </a:r>
            <a:endParaRPr lang="en-US" sz="2400" b="1" dirty="0" smtClean="0">
              <a:solidFill>
                <a:srgbClr val="00FFFF"/>
              </a:solidFill>
              <a:latin typeface="Bookman Old Style" panose="02050604050505020204" pitchFamily="18" charset="0"/>
              <a:ea typeface="Batang" pitchFamily="18" charset="-127"/>
            </a:endParaRP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en-US" sz="1800" b="1" dirty="0" smtClean="0">
                <a:latin typeface="Bookman Old Style" panose="02050604050505020204" pitchFamily="18" charset="0"/>
                <a:ea typeface="Batang" pitchFamily="18" charset="-127"/>
              </a:rPr>
              <a:t>* H </a:t>
            </a:r>
            <a:r>
              <a:rPr lang="en-US" sz="1800" b="1" dirty="0" err="1" smtClean="0">
                <a:latin typeface="Bookman Old Style" panose="02050604050505020204" pitchFamily="18" charset="0"/>
                <a:ea typeface="Batang" pitchFamily="18" charset="-127"/>
              </a:rPr>
              <a:t>Asita</a:t>
            </a:r>
            <a:r>
              <a:rPr lang="en-US" sz="1800" b="1" dirty="0" smtClean="0">
                <a:latin typeface="Bookman Old Style" panose="02050604050505020204" pitchFamily="18" charset="0"/>
                <a:ea typeface="Batang" pitchFamily="18" charset="-127"/>
              </a:rPr>
              <a:t> de Silva et al : </a:t>
            </a:r>
            <a:r>
              <a:rPr lang="en-US" sz="1800" b="1" dirty="0" err="1" smtClean="0">
                <a:latin typeface="Bookman Old Style" panose="02050604050505020204" pitchFamily="18" charset="0"/>
                <a:ea typeface="Batang" pitchFamily="18" charset="-127"/>
              </a:rPr>
              <a:t>Plos</a:t>
            </a:r>
            <a:r>
              <a:rPr lang="en-US" sz="1800" b="1" dirty="0" smtClean="0">
                <a:latin typeface="Bookman Old Style" panose="02050604050505020204" pitchFamily="18" charset="0"/>
                <a:ea typeface="Batang" pitchFamily="18" charset="-127"/>
              </a:rPr>
              <a:t> , Neglected </a:t>
            </a:r>
            <a:r>
              <a:rPr lang="en-US" sz="1800" b="1" dirty="0" err="1" smtClean="0">
                <a:latin typeface="Bookman Old Style" panose="02050604050505020204" pitchFamily="18" charset="0"/>
                <a:ea typeface="Batang" pitchFamily="18" charset="-127"/>
              </a:rPr>
              <a:t>Trop</a:t>
            </a:r>
            <a:r>
              <a:rPr lang="en-US" sz="1800" b="1" dirty="0" smtClean="0">
                <a:latin typeface="Bookman Old Style" panose="02050604050505020204" pitchFamily="18" charset="0"/>
                <a:ea typeface="Batang" pitchFamily="18" charset="-127"/>
              </a:rPr>
              <a:t> Diseases. May 2011.</a:t>
            </a:r>
            <a:endParaRPr lang="en-IN" sz="1800" b="1" dirty="0">
              <a:latin typeface="Bookman Old Style" panose="02050604050505020204" pitchFamily="18" charset="0"/>
              <a:ea typeface="Batang" pitchFamily="18" charset="-127"/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1066799"/>
          </a:xfrm>
        </p:spPr>
        <p:txBody>
          <a:bodyPr/>
          <a:lstStyle/>
          <a:p>
            <a:pPr>
              <a:defRPr/>
            </a:pPr>
            <a:r>
              <a:rPr lang="en-US" sz="48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“AN” Injection Can Save</a:t>
            </a:r>
            <a:endParaRPr lang="en-US" sz="4800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71500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Always Atropine ( 0.6mg) 1amp. IV first.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3 ml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Neostigmine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IV/IM ( 1.5mg Adult).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Inj.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Neost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+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Glycopyrolate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( IV Singly).</a:t>
            </a:r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4036" name="Picture 3" descr="AN injection copy.jp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667000"/>
            <a:ext cx="344805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Picture 5" descr="myopyrolat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590800"/>
            <a:ext cx="1114425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8" name="TextBox 6"/>
          <p:cNvSpPr txBox="1">
            <a:spLocks noChangeArrowheads="1"/>
          </p:cNvSpPr>
          <p:nvPr/>
        </p:nvSpPr>
        <p:spPr bwMode="auto">
          <a:xfrm>
            <a:off x="4800600" y="4419600"/>
            <a:ext cx="1143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sz="5400" b="1">
                <a:solidFill>
                  <a:srgbClr val="FFFF00"/>
                </a:solidFill>
              </a:rPr>
              <a:t>=</a:t>
            </a:r>
            <a:endParaRPr lang="en-US" sz="54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857231"/>
          </a:xfrm>
        </p:spPr>
        <p:txBody>
          <a:bodyPr/>
          <a:lstStyle/>
          <a:p>
            <a:pPr>
              <a:defRPr/>
            </a:pPr>
            <a:r>
              <a:rPr lang="en-US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“AN” Injection Could Save</a:t>
            </a:r>
            <a:endParaRPr lang="en-IN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686800" cy="190500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No  NEOSTIGMINE  may  Kill Cobra  bite  Pt.</a:t>
            </a:r>
            <a:endParaRPr lang="en-US" b="1" dirty="0" smtClean="0">
              <a:solidFill>
                <a:srgbClr val="FFFF00"/>
              </a:solidFill>
              <a:latin typeface="Baskerville Old Face" panose="02020602080505020303" pitchFamily="18" charset="0"/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18  Vials  of  ASV  could  not  save the Lady.</a:t>
            </a:r>
            <a:endParaRPr lang="en-US" b="1" dirty="0" smtClean="0">
              <a:solidFill>
                <a:srgbClr val="FFFF00"/>
              </a:solidFill>
              <a:latin typeface="Baskerville Old Face" panose="02020602080505020303" pitchFamily="18" charset="0"/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Always Try Atropine &amp; Neostigmine one dose.</a:t>
            </a:r>
            <a:endParaRPr lang="en-US" b="1" dirty="0" smtClean="0">
              <a:solidFill>
                <a:srgbClr val="FFFF00"/>
              </a:solidFill>
              <a:latin typeface="Baskerville Old Face" panose="02020602080505020303" pitchFamily="18" charset="0"/>
            </a:endParaRPr>
          </a:p>
          <a:p>
            <a:pPr>
              <a:buFont typeface="Wingdings" panose="05000000000000000000" pitchFamily="2" charset="2"/>
              <a:buNone/>
              <a:defRPr/>
            </a:pPr>
            <a:endParaRPr lang="en-IN" b="1" dirty="0">
              <a:solidFill>
                <a:srgbClr val="FFFF00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43012" name="Picture 4" descr="1000388_461736903922116_885121475_n.jp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819400"/>
            <a:ext cx="6019800" cy="3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TextBox 4"/>
          <p:cNvSpPr txBox="1">
            <a:spLocks noChangeArrowheads="1"/>
          </p:cNvSpPr>
          <p:nvPr/>
        </p:nvSpPr>
        <p:spPr bwMode="auto">
          <a:xfrm>
            <a:off x="0" y="5287963"/>
            <a:ext cx="29718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sz="2400" b="1" dirty="0">
                <a:solidFill>
                  <a:srgbClr val="99CCFF"/>
                </a:solidFill>
                <a:latin typeface="Bookman Old Style" panose="02050604050505020204" pitchFamily="18" charset="0"/>
              </a:rPr>
              <a:t> </a:t>
            </a:r>
            <a:r>
              <a:rPr lang="en-US" sz="2400" b="1" dirty="0" err="1">
                <a:solidFill>
                  <a:srgbClr val="9DFB05"/>
                </a:solidFill>
                <a:latin typeface="Bookman Old Style" panose="02050604050505020204" pitchFamily="18" charset="0"/>
              </a:rPr>
              <a:t>Joydev</a:t>
            </a:r>
            <a:r>
              <a:rPr lang="en-US" sz="2400" b="1" dirty="0">
                <a:solidFill>
                  <a:srgbClr val="9DFB05"/>
                </a:solidFill>
                <a:latin typeface="Bookman Old Style" panose="02050604050505020204" pitchFamily="18" charset="0"/>
              </a:rPr>
              <a:t> </a:t>
            </a:r>
            <a:r>
              <a:rPr lang="en-US" sz="2400" b="1" dirty="0" err="1">
                <a:solidFill>
                  <a:srgbClr val="9DFB05"/>
                </a:solidFill>
                <a:latin typeface="Bookman Old Style" panose="02050604050505020204" pitchFamily="18" charset="0"/>
              </a:rPr>
              <a:t>Mondal</a:t>
            </a:r>
            <a:endParaRPr lang="en-US" sz="2400" b="1" dirty="0">
              <a:solidFill>
                <a:srgbClr val="9DFB05"/>
              </a:solidFill>
              <a:latin typeface="Bookman Old Style" panose="02050604050505020204" pitchFamily="18" charset="0"/>
            </a:endParaRPr>
          </a:p>
          <a:p>
            <a:r>
              <a:rPr lang="en-US" sz="2400" b="1" dirty="0">
                <a:solidFill>
                  <a:srgbClr val="9DFB05"/>
                </a:solidFill>
                <a:latin typeface="Bookman Old Style" panose="02050604050505020204" pitchFamily="18" charset="0"/>
              </a:rPr>
              <a:t>     of  CJSS</a:t>
            </a:r>
            <a:endParaRPr lang="en-US" sz="2400" b="1" dirty="0">
              <a:solidFill>
                <a:srgbClr val="9DFB05"/>
              </a:solidFill>
              <a:latin typeface="Bookman Old Style" panose="02050604050505020204" pitchFamily="18" charset="0"/>
            </a:endParaRPr>
          </a:p>
          <a:p>
            <a:r>
              <a:rPr lang="en-US" sz="2400" b="1" dirty="0">
                <a:solidFill>
                  <a:srgbClr val="9DFB05"/>
                </a:solidFill>
                <a:latin typeface="Bookman Old Style" panose="02050604050505020204" pitchFamily="18" charset="0"/>
              </a:rPr>
              <a:t>    Died after </a:t>
            </a:r>
            <a:endParaRPr lang="en-US" sz="2400" b="1" dirty="0">
              <a:solidFill>
                <a:srgbClr val="9DFB05"/>
              </a:solidFill>
              <a:latin typeface="Bookman Old Style" panose="02050604050505020204" pitchFamily="18" charset="0"/>
            </a:endParaRPr>
          </a:p>
          <a:p>
            <a:r>
              <a:rPr lang="en-US" sz="2400" b="1" dirty="0">
                <a:solidFill>
                  <a:srgbClr val="9DFB05"/>
                </a:solidFill>
                <a:latin typeface="Bookman Old Style" panose="02050604050505020204" pitchFamily="18" charset="0"/>
              </a:rPr>
              <a:t>20 Vials of ASV </a:t>
            </a:r>
            <a:endParaRPr lang="en-US" sz="2400" b="1" dirty="0">
              <a:solidFill>
                <a:srgbClr val="9DFB05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3014" name="Picture 5" descr="Jayde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667000"/>
            <a:ext cx="2057400" cy="265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Picture 6" descr="myopyrolat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895600"/>
            <a:ext cx="1009650" cy="372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764704"/>
          </a:xfrm>
        </p:spPr>
        <p:txBody>
          <a:bodyPr/>
          <a:lstStyle/>
          <a:p>
            <a:r>
              <a:rPr lang="en-US" b="1" kern="10" dirty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“AN” </a:t>
            </a:r>
            <a:r>
              <a:rPr lang="en-US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Injection Saved</a:t>
            </a:r>
            <a:endParaRPr lang="en-IN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32090"/>
            <a:ext cx="4151376" cy="4187952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4869161"/>
            <a:ext cx="9144000" cy="1872208"/>
          </a:xfrm>
        </p:spPr>
        <p:txBody>
          <a:bodyPr/>
          <a:lstStyle/>
          <a:p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4 </a:t>
            </a:r>
            <a:r>
              <a:rPr lang="en-IN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yrs</a:t>
            </a:r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Girl, Cobra bite</a:t>
            </a:r>
            <a:r>
              <a:rPr lang="en-IN" dirty="0" smtClean="0"/>
              <a:t>.</a:t>
            </a:r>
            <a:endParaRPr lang="en-IN" dirty="0" smtClean="0"/>
          </a:p>
          <a:p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ASV and AN injections saved.</a:t>
            </a:r>
            <a:endParaRPr lang="en-IN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Repeated </a:t>
            </a:r>
            <a:r>
              <a:rPr lang="en-IN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Myopyrolate</a:t>
            </a:r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injections.</a:t>
            </a:r>
            <a:endParaRPr lang="en-IN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620688"/>
            <a:ext cx="1503207" cy="5544616"/>
          </a:xfrm>
          <a:prstGeom prst="rect">
            <a:avLst/>
          </a:prstGeom>
        </p:spPr>
      </p:pic>
    </p:spTree>
  </p:cSld>
  <p:clrMapOvr>
    <a:masterClrMapping/>
  </p:clrMapOvr>
  <p:transition spd="med">
    <p:blinds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52399"/>
            <a:ext cx="9144000" cy="914400"/>
          </a:xfrm>
        </p:spPr>
        <p:txBody>
          <a:bodyPr/>
          <a:lstStyle/>
          <a:p>
            <a:r>
              <a:rPr lang="en-US" sz="4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Dog Tooth ( ? )  - Hemotoxic </a:t>
            </a:r>
            <a:r>
              <a:rPr lang="en-US" sz="4400" kern="10" dirty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signs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655375"/>
            <a:ext cx="6285556" cy="35356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4191000"/>
            <a:ext cx="9144000" cy="2666999"/>
          </a:xfrm>
        </p:spPr>
        <p:txBody>
          <a:bodyPr/>
          <a:lstStyle/>
          <a:p>
            <a:r>
              <a:rPr lang="en-US" sz="2800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40 </a:t>
            </a:r>
            <a:r>
              <a:rPr lang="en-US" sz="2800" b="1" dirty="0" err="1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yrs</a:t>
            </a:r>
            <a:r>
              <a:rPr lang="en-US" sz="2800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, M . H/O : Dog Skeleton / Tooth - injury .</a:t>
            </a:r>
            <a:endParaRPr lang="en-US" sz="2800" b="1" dirty="0" smtClean="0">
              <a:solidFill>
                <a:srgbClr val="FFFF00"/>
              </a:solidFill>
              <a:latin typeface="Batang" pitchFamily="18" charset="-127"/>
              <a:ea typeface="Batang" pitchFamily="18" charset="-127"/>
            </a:endParaRPr>
          </a:p>
          <a:p>
            <a:r>
              <a:rPr lang="en-US" sz="3600" b="1" dirty="0" err="1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Sonamukhi</a:t>
            </a:r>
            <a:r>
              <a:rPr lang="en-US" sz="3600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 Rural </a:t>
            </a:r>
            <a:r>
              <a:rPr lang="en-US" sz="3600" b="1" dirty="0" err="1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Hosp</a:t>
            </a:r>
            <a:r>
              <a:rPr lang="en-US" sz="3600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 , after 4 hrs.</a:t>
            </a:r>
            <a:endParaRPr lang="en-US" sz="3600" b="1" dirty="0" smtClean="0">
              <a:solidFill>
                <a:srgbClr val="FFFF00"/>
              </a:solidFill>
              <a:latin typeface="Batang" pitchFamily="18" charset="-127"/>
              <a:ea typeface="Batang" pitchFamily="18" charset="-127"/>
            </a:endParaRPr>
          </a:p>
          <a:p>
            <a:r>
              <a:rPr lang="en-US" sz="3600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20WBCT  = Not Clotted, ASV infused.</a:t>
            </a:r>
            <a:endParaRPr lang="en-US" sz="3600" b="1" dirty="0" smtClean="0">
              <a:solidFill>
                <a:srgbClr val="FFFF00"/>
              </a:solidFill>
              <a:latin typeface="Batang" pitchFamily="18" charset="-127"/>
              <a:ea typeface="Batang" pitchFamily="18" charset="-127"/>
            </a:endParaRPr>
          </a:p>
          <a:p>
            <a:r>
              <a:rPr lang="en-US" sz="3600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AKI at BSMC&amp;H . </a:t>
            </a:r>
            <a:endParaRPr lang="en-US" sz="3600" b="1" dirty="0">
              <a:solidFill>
                <a:srgbClr val="FFFF00"/>
              </a:solidFill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 Krait Neurotoxicity</a:t>
            </a:r>
            <a:br>
              <a:rPr lang="en-US" sz="4400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23900"/>
            <a:ext cx="9144000" cy="5943600"/>
          </a:xfrm>
        </p:spPr>
        <p:txBody>
          <a:bodyPr>
            <a:normAutofit lnSpcReduction="10000"/>
          </a:bodyPr>
          <a:lstStyle/>
          <a:p>
            <a:r>
              <a:rPr lang="en-US" b="1" dirty="0" smtClean="0">
                <a:solidFill>
                  <a:srgbClr val="FFFF00"/>
                </a:solidFill>
              </a:rPr>
              <a:t>Painless Bite. </a:t>
            </a:r>
            <a:endParaRPr lang="en-US" b="1" dirty="0" smtClean="0">
              <a:solidFill>
                <a:srgbClr val="FFFF00"/>
              </a:solidFill>
            </a:endParaRPr>
          </a:p>
          <a:p>
            <a:r>
              <a:rPr lang="en-US" b="1" dirty="0" smtClean="0">
                <a:solidFill>
                  <a:srgbClr val="FFFF00"/>
                </a:solidFill>
              </a:rPr>
              <a:t>No local Sign.</a:t>
            </a:r>
            <a:endParaRPr lang="en-US" b="1" dirty="0" smtClean="0">
              <a:solidFill>
                <a:srgbClr val="FFFF00"/>
              </a:solidFill>
            </a:endParaRPr>
          </a:p>
          <a:p>
            <a:r>
              <a:rPr lang="en-US" sz="3600" b="1" dirty="0" smtClean="0">
                <a:solidFill>
                  <a:srgbClr val="CC00FF"/>
                </a:solidFill>
              </a:rPr>
              <a:t> Pain abdomen.</a:t>
            </a:r>
            <a:endParaRPr lang="en-US" sz="3600" b="1" dirty="0" smtClean="0">
              <a:solidFill>
                <a:srgbClr val="CC00FF"/>
              </a:solidFill>
            </a:endParaRPr>
          </a:p>
          <a:p>
            <a:r>
              <a:rPr lang="en-US" b="1" dirty="0" smtClean="0">
                <a:solidFill>
                  <a:srgbClr val="FFFF00"/>
                </a:solidFill>
              </a:rPr>
              <a:t>Pain in Throat. Pain in Joints.</a:t>
            </a:r>
            <a:endParaRPr lang="en-US" b="1" dirty="0" smtClean="0">
              <a:solidFill>
                <a:srgbClr val="FFFF00"/>
              </a:solidFill>
            </a:endParaRPr>
          </a:p>
          <a:p>
            <a:r>
              <a:rPr lang="en-US" sz="3600" b="1" dirty="0" smtClean="0">
                <a:solidFill>
                  <a:srgbClr val="FF00FF"/>
                </a:solidFill>
              </a:rPr>
              <a:t>Very slow Developing Bilateral Ptosis</a:t>
            </a:r>
            <a:endParaRPr lang="en-US" sz="3600" b="1" dirty="0" smtClean="0">
              <a:solidFill>
                <a:srgbClr val="FF00FF"/>
              </a:solidFill>
            </a:endParaRPr>
          </a:p>
          <a:p>
            <a:r>
              <a:rPr lang="en-US" b="1" dirty="0" smtClean="0">
                <a:solidFill>
                  <a:srgbClr val="FFFF00"/>
                </a:solidFill>
              </a:rPr>
              <a:t>Difficulty in Swallowing .</a:t>
            </a:r>
            <a:endParaRPr lang="en-US" b="1" dirty="0" smtClean="0">
              <a:solidFill>
                <a:srgbClr val="FFFF00"/>
              </a:solidFill>
            </a:endParaRPr>
          </a:p>
          <a:p>
            <a:r>
              <a:rPr lang="en-US" b="1" dirty="0" smtClean="0">
                <a:solidFill>
                  <a:srgbClr val="FFFF00"/>
                </a:solidFill>
              </a:rPr>
              <a:t>Slurred speech. </a:t>
            </a:r>
            <a:endParaRPr lang="en-US" b="1" dirty="0" smtClean="0">
              <a:solidFill>
                <a:srgbClr val="FFFF00"/>
              </a:solidFill>
            </a:endParaRPr>
          </a:p>
          <a:p>
            <a:r>
              <a:rPr lang="en-US" b="1" dirty="0" smtClean="0">
                <a:solidFill>
                  <a:srgbClr val="FFFF00"/>
                </a:solidFill>
              </a:rPr>
              <a:t>Tightness in chest.</a:t>
            </a:r>
            <a:endParaRPr lang="en-US" b="1" dirty="0" smtClean="0">
              <a:solidFill>
                <a:srgbClr val="FFFF00"/>
              </a:solidFill>
            </a:endParaRPr>
          </a:p>
          <a:p>
            <a:r>
              <a:rPr lang="en-US" b="1" dirty="0" smtClean="0">
                <a:solidFill>
                  <a:srgbClr val="FFFF00"/>
                </a:solidFill>
              </a:rPr>
              <a:t>Paradoxical respiration. </a:t>
            </a:r>
            <a:endParaRPr lang="en-US" b="1" dirty="0" smtClean="0">
              <a:solidFill>
                <a:srgbClr val="FFFF00"/>
              </a:solidFill>
            </a:endParaRPr>
          </a:p>
          <a:p>
            <a:r>
              <a:rPr lang="en-US" b="1" dirty="0" smtClean="0">
                <a:solidFill>
                  <a:srgbClr val="FFFF00"/>
                </a:solidFill>
              </a:rPr>
              <a:t>Respiratory failure.</a:t>
            </a:r>
            <a:endParaRPr lang="en-US" b="1" dirty="0" smtClean="0">
              <a:solidFill>
                <a:srgbClr val="FFFF00"/>
              </a:solidFill>
            </a:endParaRPr>
          </a:p>
          <a:p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666" y="723900"/>
            <a:ext cx="4280672" cy="18549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3650818"/>
            <a:ext cx="2438400" cy="31787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226623" y="3810000"/>
            <a:ext cx="615553" cy="28575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2800" b="1" dirty="0" smtClean="0"/>
              <a:t>  </a:t>
            </a:r>
            <a:r>
              <a:rPr lang="en-US" sz="2800" b="1" dirty="0" smtClean="0">
                <a:solidFill>
                  <a:srgbClr val="FFFF00"/>
                </a:solidFill>
              </a:rPr>
              <a:t>CONVULSION</a:t>
            </a:r>
            <a:endParaRPr lang="en-U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95024"/>
            <a:ext cx="8229600" cy="914399"/>
          </a:xfrm>
        </p:spPr>
        <p:txBody>
          <a:bodyPr/>
          <a:lstStyle/>
          <a:p>
            <a:pPr>
              <a:defRPr/>
            </a:pPr>
            <a:r>
              <a:rPr lang="en-US" sz="36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Mystery of Krait</a:t>
            </a:r>
            <a:r>
              <a:rPr lang="en-US" sz="4400" kern="10" dirty="0" smtClean="0">
                <a:ln w="9525">
                  <a:noFill/>
                  <a:round/>
                </a:ln>
                <a:solidFill>
                  <a:srgbClr val="7030A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 </a:t>
            </a:r>
            <a:endParaRPr lang="en-US" dirty="0">
              <a:solidFill>
                <a:srgbClr val="7030A0"/>
              </a:solidFill>
            </a:endParaRPr>
          </a:p>
        </p:txBody>
      </p:sp>
      <p:pic>
        <p:nvPicPr>
          <p:cNvPr id="12292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5222772" y="1071546"/>
            <a:ext cx="3921228" cy="2673564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570" y="3214686"/>
            <a:ext cx="9144000" cy="342902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  <a:defRPr/>
            </a:pP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99% bites in open floor bed ( in sleep).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Systemic sign may come after </a:t>
            </a:r>
            <a:r>
              <a:rPr lang="en-US" b="1" dirty="0" smtClean="0">
                <a:latin typeface="Bookman Old Style" panose="02050604050505020204" pitchFamily="18" charset="0"/>
              </a:rPr>
              <a:t>2 –24 hrs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May present with : sore throat , pain abdomen , arthralgia or vomiting only.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Acute bilateral </a:t>
            </a:r>
            <a:r>
              <a:rPr lang="en-US" b="1" dirty="0" smtClean="0">
                <a:solidFill>
                  <a:srgbClr val="E119C9"/>
                </a:solidFill>
                <a:latin typeface="Bookman Old Style" panose="02050604050505020204" pitchFamily="18" charset="0"/>
              </a:rPr>
              <a:t>Ptosis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is the sign.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ASV at ptosis stage is life saving.</a:t>
            </a:r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2293" name="Picture 5" descr="ptos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0" y="857231"/>
            <a:ext cx="3001789" cy="2810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802" y="571480"/>
            <a:ext cx="2133600" cy="3154141"/>
          </a:xfrm>
          <a:prstGeom prst="rect">
            <a:avLst/>
          </a:prstGeom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0108"/>
          </a:xfrm>
        </p:spPr>
        <p:txBody>
          <a:bodyPr/>
          <a:lstStyle/>
          <a:p>
            <a:pPr>
              <a:defRPr/>
            </a:pPr>
            <a:r>
              <a:rPr lang="en-US" sz="40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Bilateral </a:t>
            </a:r>
            <a:r>
              <a:rPr lang="en-US" sz="4000" b="1" kern="10" dirty="0" err="1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Ptosis</a:t>
            </a:r>
            <a:r>
              <a:rPr lang="en-US" sz="40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 in Krait Bites</a:t>
            </a:r>
            <a:r>
              <a:rPr lang="en-US" sz="4000" kern="10" dirty="0" smtClean="0">
                <a:ln w="9525">
                  <a:noFill/>
                  <a:round/>
                </a:ln>
                <a:solidFill>
                  <a:srgbClr val="7030A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 </a:t>
            </a:r>
            <a:endParaRPr lang="en-US" sz="4000" dirty="0">
              <a:solidFill>
                <a:srgbClr val="7030A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570" y="4572008"/>
            <a:ext cx="9144000" cy="2071702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 0 Hour           25 hours             38 hours</a:t>
            </a:r>
            <a:endParaRPr lang="en-IN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marL="0" indent="0">
              <a:buNone/>
              <a:defRPr/>
            </a:pPr>
            <a:r>
              <a:rPr lang="en-IN" b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  Detection </a:t>
            </a:r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of </a:t>
            </a:r>
            <a:r>
              <a:rPr lang="en-IN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Ptosis</a:t>
            </a:r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at Different times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2293" name="Picture 5" descr="ptosis.jp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1" y="1086879"/>
            <a:ext cx="2756480" cy="2580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39196" y="847028"/>
            <a:ext cx="2133600" cy="3154141"/>
          </a:xfrm>
          <a:prstGeom prst="rect">
            <a:avLst/>
          </a:prstGeom>
        </p:spPr>
      </p:pic>
      <p:pic>
        <p:nvPicPr>
          <p:cNvPr id="8" name="Content Placeholder 7" descr="Rajib1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6121633" y="1214422"/>
            <a:ext cx="2990109" cy="2286016"/>
          </a:xfrm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857231"/>
          </a:xfrm>
        </p:spPr>
        <p:txBody>
          <a:bodyPr/>
          <a:lstStyle/>
          <a:p>
            <a:r>
              <a:rPr lang="en-US" sz="40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Mystery of Krait-</a:t>
            </a:r>
            <a:r>
              <a:rPr lang="en-US" sz="4000" kern="10" dirty="0" smtClean="0">
                <a:ln w="9525">
                  <a:noFill/>
                  <a:round/>
                </a:ln>
                <a:solidFill>
                  <a:srgbClr val="7030A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 </a:t>
            </a:r>
            <a:r>
              <a:rPr lang="en-US" sz="40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Challenging</a:t>
            </a:r>
            <a:endParaRPr lang="en-US" sz="4000" dirty="0"/>
          </a:p>
        </p:txBody>
      </p:sp>
      <p:pic>
        <p:nvPicPr>
          <p:cNvPr id="5" name="Content Placeholder 4" descr="Ekti.PNG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2357423" y="819066"/>
            <a:ext cx="4295530" cy="3607459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00166" y="4500570"/>
            <a:ext cx="7643834" cy="2143139"/>
          </a:xfrm>
        </p:spPr>
        <p:txBody>
          <a:bodyPr>
            <a:normAutofit fontScale="92500" lnSpcReduction="10000"/>
          </a:bodyPr>
          <a:lstStyle/>
          <a:p>
            <a:r>
              <a:rPr lang="en-IN" b="1" dirty="0" smtClean="0">
                <a:solidFill>
                  <a:srgbClr val="FFFF00"/>
                </a:solidFill>
              </a:rPr>
              <a:t>No Bite marks delayed ASV.</a:t>
            </a:r>
            <a:endParaRPr lang="en-IN" b="1" dirty="0" smtClean="0">
              <a:solidFill>
                <a:srgbClr val="FFFF00"/>
              </a:solidFill>
            </a:endParaRPr>
          </a:p>
          <a:p>
            <a:r>
              <a:rPr lang="en-IN" b="1" dirty="0" smtClean="0">
                <a:solidFill>
                  <a:srgbClr val="FFFF00"/>
                </a:solidFill>
              </a:rPr>
              <a:t>Timely Referral for Ventilation.</a:t>
            </a:r>
            <a:endParaRPr lang="en-IN" b="1" dirty="0" smtClean="0">
              <a:solidFill>
                <a:srgbClr val="FFFF00"/>
              </a:solidFill>
            </a:endParaRPr>
          </a:p>
          <a:p>
            <a:r>
              <a:rPr lang="en-IN" b="1" dirty="0" smtClean="0">
                <a:solidFill>
                  <a:srgbClr val="FFFF00"/>
                </a:solidFill>
              </a:rPr>
              <a:t>Diagnosis Ignored at Medical College.</a:t>
            </a:r>
            <a:endParaRPr lang="en-IN" b="1" dirty="0" smtClean="0">
              <a:solidFill>
                <a:srgbClr val="FFFF00"/>
              </a:solidFill>
            </a:endParaRPr>
          </a:p>
          <a:p>
            <a:r>
              <a:rPr lang="en-IN" b="1" dirty="0" smtClean="0">
                <a:solidFill>
                  <a:srgbClr val="FFFF00"/>
                </a:solidFill>
              </a:rPr>
              <a:t>Adverse Comment created Chaos .</a:t>
            </a:r>
            <a:endParaRPr 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914399"/>
          </a:xfrm>
        </p:spPr>
        <p:txBody>
          <a:bodyPr>
            <a:normAutofit/>
          </a:bodyPr>
          <a:lstStyle/>
          <a:p>
            <a:r>
              <a:rPr lang="en-US" sz="48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Krait bite Kills Again</a:t>
            </a:r>
            <a:endParaRPr lang="en-US" sz="5400" dirty="0">
              <a:solidFill>
                <a:srgbClr val="7030A0"/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980" y="1061500"/>
            <a:ext cx="4111452" cy="3138409"/>
          </a:xfrm>
        </p:spPr>
      </p:pic>
      <p:pic>
        <p:nvPicPr>
          <p:cNvPr id="9" name="Content Placeholder 8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1061500"/>
            <a:ext cx="5257800" cy="3124761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76200" y="4333361"/>
            <a:ext cx="9067800" cy="2524639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No bite marks in C K bite misleading.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r>
              <a:rPr lang="en-US" sz="4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Delay in ASV infusion Fatal.</a:t>
            </a:r>
            <a:endParaRPr lang="en-US" sz="44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Honour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the diagnosis of your doctor.</a:t>
            </a:r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Content Placeholder 5" descr="Kalach2.jpg"/>
          <p:cNvPicPr>
            <a:picLocks noGrp="1" noChangeAspect="1"/>
          </p:cNvPicPr>
          <p:nvPr>
            <p:ph sz="half"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2889250" y="990600"/>
            <a:ext cx="3365500" cy="2798763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916237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Non Hooded snake.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Average length 2.5 feet.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Glistening black colour.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Slender white bands over body 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Bands up to end of Tail.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5124" name="WordArt 5"/>
          <p:cNvSpPr>
            <a:spLocks noGrp="1" noChangeArrowheads="1" noChangeShapeType="1" noTextEdit="1"/>
          </p:cNvSpPr>
          <p:nvPr/>
        </p:nvSpPr>
        <p:spPr bwMode="auto">
          <a:xfrm>
            <a:off x="533400" y="304800"/>
            <a:ext cx="8229600" cy="560388"/>
          </a:xfrm>
          <a:prstGeom prst="rect">
            <a:avLst/>
          </a:prstGeom>
        </p:spPr>
        <p:txBody>
          <a:bodyPr wrap="none" fromWordArt="1" anchor="ctr"/>
          <a:lstStyle/>
          <a:p>
            <a:pPr algn="ctr">
              <a:defRPr/>
            </a:pPr>
            <a:r>
              <a:rPr lang="en-US" sz="3600" b="1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  <a:ea typeface="+mj-ea"/>
                <a:cs typeface="+mj-cs"/>
              </a:rPr>
              <a:t>IDENTIFICATION of </a:t>
            </a:r>
            <a:r>
              <a:rPr lang="en-US" sz="3600" b="1" kern="10" dirty="0" err="1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  <a:ea typeface="+mj-ea"/>
                <a:cs typeface="+mj-cs"/>
              </a:rPr>
              <a:t>C.Krait</a:t>
            </a:r>
            <a:endParaRPr lang="en-US" sz="3600" b="1" kern="10" dirty="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ookman Old Style" panose="02050604050505020204"/>
              <a:ea typeface="+mj-ea"/>
              <a:cs typeface="+mj-cs"/>
            </a:endParaRPr>
          </a:p>
        </p:txBody>
      </p:sp>
      <p:pic>
        <p:nvPicPr>
          <p:cNvPr id="6149" name="Content Placeholder 5" descr="Kalach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000232" y="840368"/>
            <a:ext cx="5214974" cy="3134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/>
          <a:lstStyle/>
          <a:p>
            <a:pPr>
              <a:defRPr/>
            </a:pPr>
            <a:r>
              <a:rPr lang="en-US" sz="4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 </a:t>
            </a:r>
            <a:r>
              <a:rPr lang="en-US" sz="5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KRAIT Vs CHITI</a:t>
            </a:r>
            <a:endParaRPr lang="en-US" sz="5400" dirty="0"/>
          </a:p>
        </p:txBody>
      </p:sp>
      <p:pic>
        <p:nvPicPr>
          <p:cNvPr id="16387" name="Content Placeholder 4" descr="Kalach2.jpg"/>
          <p:cNvPicPr>
            <a:picLocks noGrp="1" noChangeAspect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2510" y="1382713"/>
            <a:ext cx="4532313" cy="2655887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4038600"/>
            <a:ext cx="9144000" cy="2819400"/>
          </a:xfrm>
        </p:spPr>
        <p:txBody>
          <a:bodyPr/>
          <a:lstStyle/>
          <a:p>
            <a:pPr>
              <a:defRPr/>
            </a:pPr>
            <a:r>
              <a:rPr lang="en-US" sz="2800" b="1" dirty="0" smtClean="0">
                <a:solidFill>
                  <a:srgbClr val="FFFF00"/>
                </a:solidFill>
              </a:rPr>
              <a:t>Krait =Very Slender Bands, up to end of tail </a:t>
            </a:r>
            <a:r>
              <a:rPr lang="en-US" dirty="0" smtClean="0"/>
              <a:t>.</a:t>
            </a:r>
            <a:endParaRPr lang="en-US" dirty="0" smtClean="0"/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</a:rPr>
              <a:t>Chiti= Wider Bands starting from neck.</a:t>
            </a:r>
            <a:endParaRPr lang="en-US" b="1" dirty="0" smtClean="0">
              <a:solidFill>
                <a:srgbClr val="FFFF00"/>
              </a:solidFill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</a:rPr>
              <a:t>Krait = strictly night roaming, blackish .</a:t>
            </a:r>
            <a:endParaRPr lang="en-US" b="1" dirty="0" smtClean="0">
              <a:solidFill>
                <a:srgbClr val="FFFF00"/>
              </a:solidFill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</a:rPr>
              <a:t>Chiti =  Grey to Saffron color. V </a:t>
            </a:r>
            <a:r>
              <a:rPr lang="en-US" b="1" smtClean="0">
                <a:solidFill>
                  <a:srgbClr val="FFFF00"/>
                </a:solidFill>
              </a:rPr>
              <a:t>at neck.</a:t>
            </a:r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778" y="1323881"/>
            <a:ext cx="4737731" cy="2714720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792162"/>
          </a:xfrm>
          <a:solidFill>
            <a:srgbClr val="0000FF"/>
          </a:solidFill>
        </p:spPr>
        <p:txBody>
          <a:bodyPr/>
          <a:lstStyle/>
          <a:p>
            <a:pPr eaLnBrk="1" hangingPunct="1">
              <a:defRPr/>
            </a:pPr>
            <a:r>
              <a:rPr lang="en-US" sz="3800" b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GOKHRO(Indian spectacled Cobra)</a:t>
            </a:r>
            <a:r>
              <a:rPr lang="en-US" sz="3800" smtClean="0">
                <a:latin typeface="Bodoni MT Black" panose="02070A03080606020203" pitchFamily="18" charset="0"/>
              </a:rPr>
              <a:t> </a:t>
            </a:r>
            <a:endParaRPr lang="en-US" sz="3800" smtClean="0">
              <a:latin typeface="Bodoni MT Black" panose="02070A03080606020203" pitchFamily="18" charset="0"/>
            </a:endParaRPr>
          </a:p>
        </p:txBody>
      </p:sp>
      <p:pic>
        <p:nvPicPr>
          <p:cNvPr id="7172" name="Picture 7" descr="Gokhro"/>
          <p:cNvPicPr>
            <a:picLocks noGrp="1" noChangeAspect="1" noChangeArrowheads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9775" y="1066800"/>
            <a:ext cx="4616450" cy="36480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4876800"/>
            <a:ext cx="9144000" cy="1981200"/>
          </a:xfrm>
        </p:spPr>
        <p:txBody>
          <a:bodyPr/>
          <a:lstStyle/>
          <a:p>
            <a:pPr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Also known as Kharish,AlGokhro, Dudh-kharish.</a:t>
            </a:r>
            <a:endParaRPr lang="en-US" sz="24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Attacking Temperament .</a:t>
            </a:r>
            <a:endParaRPr lang="en-US" sz="24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Spectacle mark on back of Hood.</a:t>
            </a:r>
            <a:endParaRPr lang="en-US" sz="24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Classical </a:t>
            </a:r>
            <a:r>
              <a:rPr lang="en-US" sz="2400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Neurotoxic</a:t>
            </a: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Venom.</a:t>
            </a:r>
            <a:endParaRPr lang="en-US" sz="24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7173" name="Picture 8" descr="spe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150938"/>
            <a:ext cx="2747963" cy="349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90600"/>
          </a:xfrm>
          <a:solidFill>
            <a:srgbClr val="0000FF"/>
          </a:solidFill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KEUTE (Ind. </a:t>
            </a:r>
            <a:r>
              <a:rPr lang="en-US" sz="4400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Monocled</a:t>
            </a:r>
            <a:r>
              <a:rPr lang="en-US" sz="4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Cobra)</a:t>
            </a:r>
            <a:endParaRPr lang="en-US" sz="44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918" y="964246"/>
            <a:ext cx="5808329" cy="3607762"/>
          </a:xfrm>
        </p:spPr>
      </p:pic>
      <p:sp>
        <p:nvSpPr>
          <p:cNvPr id="1741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4648200"/>
            <a:ext cx="9144000" cy="2209800"/>
          </a:xfrm>
        </p:spPr>
        <p:txBody>
          <a:bodyPr>
            <a:normAutofit lnSpcReduction="10000"/>
          </a:bodyPr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Also known as Alkeute , Kalkeute , Samukhbhanga .</a:t>
            </a:r>
            <a:endParaRPr lang="en-US" sz="28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Hood marked with a Lotus sign .</a:t>
            </a:r>
            <a:endParaRPr lang="en-US" sz="28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Angry &amp; Attacking.</a:t>
            </a:r>
            <a:endParaRPr lang="en-US" sz="28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Neurotoxic venom.</a:t>
            </a:r>
            <a:endParaRPr lang="en-US" sz="28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14400"/>
          </a:xfrm>
          <a:solidFill>
            <a:srgbClr val="0000FF"/>
          </a:solidFill>
        </p:spPr>
        <p:txBody>
          <a:bodyPr/>
          <a:lstStyle/>
          <a:p>
            <a:pPr eaLnBrk="1" hangingPunct="1">
              <a:defRPr/>
            </a:pPr>
            <a:r>
              <a:rPr lang="en-US" sz="3800" b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CHANDRABORA(Russell’s Viper)</a:t>
            </a:r>
            <a:endParaRPr lang="en-US" sz="3800" b="1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9220" name="Picture 7" descr="Chandra"/>
          <p:cNvPicPr>
            <a:picLocks noGrp="1" noChangeAspect="1" noChangeArrowheads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914400"/>
            <a:ext cx="6324600" cy="3581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4419600"/>
            <a:ext cx="9144000" cy="24384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Hoodless Venomous Snake .</a:t>
            </a:r>
            <a:endParaRPr lang="en-US" sz="24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Sandal yellow coloured rings ( Chandra ) on body .</a:t>
            </a:r>
            <a:endParaRPr lang="en-US" sz="24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Wheesy sound on excitation .</a:t>
            </a:r>
            <a:endParaRPr lang="en-US" sz="24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Large Hollow Needle like Fangs .</a:t>
            </a:r>
            <a:endParaRPr lang="en-US" sz="24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algn="ctr" eaLnBrk="1" hangingPunct="1">
              <a:defRPr/>
            </a:pPr>
            <a:r>
              <a:rPr lang="en-US" sz="2400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Hemotoxic</a:t>
            </a: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Venom. Also some </a:t>
            </a:r>
            <a:r>
              <a:rPr lang="en-US" sz="2400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Neuro</a:t>
            </a: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sign. </a:t>
            </a:r>
            <a:r>
              <a:rPr lang="en-US" sz="2400" b="1" dirty="0" smtClean="0">
                <a:latin typeface="Bookman Old Style" panose="02050604050505020204" pitchFamily="18" charset="0"/>
              </a:rPr>
              <a:t>AKI kills.</a:t>
            </a:r>
            <a:endParaRPr lang="en-US" sz="2400" b="1" dirty="0" smtClean="0">
              <a:latin typeface="Bookman Old Style" panose="02050604050505020204" pitchFamily="18" charset="0"/>
            </a:endParaRPr>
          </a:p>
        </p:txBody>
      </p:sp>
      <p:pic>
        <p:nvPicPr>
          <p:cNvPr id="9221" name="Picture 8" descr="Ru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2667000"/>
            <a:ext cx="2667000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857231"/>
          </a:xfrm>
        </p:spPr>
        <p:txBody>
          <a:bodyPr/>
          <a:lstStyle/>
          <a:p>
            <a:r>
              <a:rPr lang="en-US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Saw Scaled Viper (  ¼ Big 4 )</a:t>
            </a:r>
            <a:endParaRPr lang="en-US" dirty="0"/>
          </a:p>
        </p:txBody>
      </p:sp>
      <p:pic>
        <p:nvPicPr>
          <p:cNvPr id="5" name="Content Placeholder 4" descr="SawScalledV.jpg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2741799" y="785813"/>
            <a:ext cx="4259093" cy="3494808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4429132"/>
            <a:ext cx="9144000" cy="2428868"/>
          </a:xfrm>
        </p:spPr>
        <p:txBody>
          <a:bodyPr/>
          <a:lstStyle/>
          <a:p>
            <a:r>
              <a:rPr lang="en-IN" b="1" dirty="0" smtClean="0">
                <a:solidFill>
                  <a:srgbClr val="FFFF00"/>
                </a:solidFill>
              </a:rPr>
              <a:t>Not in WB ; </a:t>
            </a:r>
            <a:r>
              <a:rPr lang="en-IN" b="1" dirty="0" smtClean="0"/>
              <a:t>Plenty in Mid &amp; West India</a:t>
            </a:r>
            <a:r>
              <a:rPr lang="en-IN" dirty="0" smtClean="0"/>
              <a:t>.</a:t>
            </a:r>
            <a:endParaRPr lang="en-IN" dirty="0" smtClean="0"/>
          </a:p>
          <a:p>
            <a:r>
              <a:rPr lang="en-IN" dirty="0" smtClean="0">
                <a:solidFill>
                  <a:srgbClr val="FFFF00"/>
                </a:solidFill>
              </a:rPr>
              <a:t>One of Big 4 for Poly-ASV production.</a:t>
            </a:r>
            <a:endParaRPr lang="en-IN" dirty="0" smtClean="0">
              <a:solidFill>
                <a:srgbClr val="FFFF00"/>
              </a:solidFill>
            </a:endParaRPr>
          </a:p>
          <a:p>
            <a:r>
              <a:rPr lang="en-IN" dirty="0" smtClean="0">
                <a:solidFill>
                  <a:srgbClr val="FFFF00"/>
                </a:solidFill>
              </a:rPr>
              <a:t>Smaller snake. </a:t>
            </a:r>
            <a:r>
              <a:rPr lang="en-IN" dirty="0" err="1" smtClean="0">
                <a:solidFill>
                  <a:srgbClr val="FF00FF"/>
                </a:solidFill>
              </a:rPr>
              <a:t>Hemotoxic</a:t>
            </a:r>
            <a:r>
              <a:rPr lang="en-IN" dirty="0" smtClean="0">
                <a:solidFill>
                  <a:srgbClr val="FF00FF"/>
                </a:solidFill>
              </a:rPr>
              <a:t> venom.</a:t>
            </a:r>
            <a:endParaRPr lang="en-IN" dirty="0" smtClean="0">
              <a:solidFill>
                <a:srgbClr val="FF00FF"/>
              </a:solidFill>
            </a:endParaRPr>
          </a:p>
          <a:p>
            <a:r>
              <a:rPr lang="en-IN" dirty="0" smtClean="0">
                <a:solidFill>
                  <a:srgbClr val="FFFF00"/>
                </a:solidFill>
              </a:rPr>
              <a:t>5 vials ASV to start.</a:t>
            </a:r>
            <a:endParaRPr lang="en-IN" dirty="0" smtClean="0">
              <a:solidFill>
                <a:srgbClr val="FFFF00"/>
              </a:solidFill>
            </a:endParaRPr>
          </a:p>
          <a:p>
            <a:endParaRPr lang="en-IN" dirty="0" smtClean="0">
              <a:solidFill>
                <a:srgbClr val="FF00FF"/>
              </a:solidFill>
            </a:endParaRPr>
          </a:p>
          <a:p>
            <a:endParaRPr lang="en-US" dirty="0">
              <a:solidFill>
                <a:srgbClr val="FF00FF"/>
              </a:solidFill>
            </a:endParaRPr>
          </a:p>
        </p:txBody>
      </p:sp>
    </p:spTree>
  </p:cSld>
  <p:clrMapOvr>
    <a:masterClrMapping/>
  </p:clrMapOvr>
  <p:transition spd="med">
    <p:blinds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785794"/>
          </a:xfrm>
        </p:spPr>
        <p:txBody>
          <a:bodyPr/>
          <a:lstStyle/>
          <a:p>
            <a:r>
              <a:rPr lang="en-US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4  Killers of  WB</a:t>
            </a:r>
            <a:endParaRPr lang="en-US" dirty="0"/>
          </a:p>
        </p:txBody>
      </p:sp>
      <p:pic>
        <p:nvPicPr>
          <p:cNvPr id="5" name="Content Placeholder 4" descr="4-WB.jpg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2143108" y="785794"/>
            <a:ext cx="5113555" cy="3500462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4286256"/>
            <a:ext cx="9144000" cy="2571744"/>
          </a:xfrm>
        </p:spPr>
        <p:txBody>
          <a:bodyPr/>
          <a:lstStyle/>
          <a:p>
            <a:r>
              <a:rPr lang="en-IN" b="1" dirty="0" err="1" smtClean="0">
                <a:solidFill>
                  <a:srgbClr val="FFFF00"/>
                </a:solidFill>
              </a:rPr>
              <a:t>R.Viper</a:t>
            </a:r>
            <a:r>
              <a:rPr lang="en-IN" b="1" dirty="0" smtClean="0">
                <a:solidFill>
                  <a:srgbClr val="FFFF00"/>
                </a:solidFill>
              </a:rPr>
              <a:t>, </a:t>
            </a:r>
            <a:r>
              <a:rPr lang="en-IN" b="1" dirty="0" err="1" smtClean="0">
                <a:solidFill>
                  <a:srgbClr val="FFFF00"/>
                </a:solidFill>
              </a:rPr>
              <a:t>C.Krait</a:t>
            </a:r>
            <a:r>
              <a:rPr lang="en-IN" b="1" dirty="0" smtClean="0">
                <a:solidFill>
                  <a:srgbClr val="FFFF00"/>
                </a:solidFill>
              </a:rPr>
              <a:t> &amp; Two Cobras.</a:t>
            </a:r>
            <a:endParaRPr lang="en-IN" b="1" dirty="0" smtClean="0">
              <a:solidFill>
                <a:srgbClr val="FFFF00"/>
              </a:solidFill>
            </a:endParaRPr>
          </a:p>
          <a:p>
            <a:r>
              <a:rPr lang="en-IN" b="1" dirty="0" smtClean="0">
                <a:solidFill>
                  <a:srgbClr val="FFFF00"/>
                </a:solidFill>
              </a:rPr>
              <a:t>Same Indian Poly-ASV for all.</a:t>
            </a:r>
            <a:endParaRPr lang="en-IN" b="1" dirty="0" smtClean="0">
              <a:solidFill>
                <a:srgbClr val="FFFF00"/>
              </a:solidFill>
            </a:endParaRPr>
          </a:p>
          <a:p>
            <a:r>
              <a:rPr lang="en-IN" b="1" dirty="0" err="1" smtClean="0">
                <a:solidFill>
                  <a:srgbClr val="FFFF00"/>
                </a:solidFill>
              </a:rPr>
              <a:t>R.Viper</a:t>
            </a:r>
            <a:r>
              <a:rPr lang="en-IN" b="1" dirty="0" smtClean="0">
                <a:solidFill>
                  <a:srgbClr val="FFFF00"/>
                </a:solidFill>
              </a:rPr>
              <a:t> : </a:t>
            </a:r>
            <a:r>
              <a:rPr lang="en-IN" b="1" dirty="0" err="1" smtClean="0">
                <a:solidFill>
                  <a:srgbClr val="FFFF00"/>
                </a:solidFill>
              </a:rPr>
              <a:t>Hemo</a:t>
            </a:r>
            <a:r>
              <a:rPr lang="en-IN" b="1" dirty="0" smtClean="0">
                <a:solidFill>
                  <a:srgbClr val="FFFF00"/>
                </a:solidFill>
              </a:rPr>
              <a:t> &amp; </a:t>
            </a:r>
            <a:r>
              <a:rPr lang="en-IN" b="1" dirty="0" err="1" smtClean="0">
                <a:solidFill>
                  <a:srgbClr val="FFFF00"/>
                </a:solidFill>
              </a:rPr>
              <a:t>Nephro</a:t>
            </a:r>
            <a:r>
              <a:rPr lang="en-IN" b="1" dirty="0" smtClean="0">
                <a:solidFill>
                  <a:srgbClr val="FFFF00"/>
                </a:solidFill>
              </a:rPr>
              <a:t> Toxic venom.</a:t>
            </a:r>
            <a:endParaRPr lang="en-IN" b="1" dirty="0" smtClean="0">
              <a:solidFill>
                <a:srgbClr val="FFFF00"/>
              </a:solidFill>
            </a:endParaRPr>
          </a:p>
          <a:p>
            <a:r>
              <a:rPr lang="en-IN" b="1" dirty="0" smtClean="0">
                <a:solidFill>
                  <a:srgbClr val="FFFF00"/>
                </a:solidFill>
              </a:rPr>
              <a:t>R.V : Most unpredictable Treatment result.</a:t>
            </a:r>
            <a:endParaRPr 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blinds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1000107"/>
          </a:xfrm>
        </p:spPr>
        <p:txBody>
          <a:bodyPr/>
          <a:lstStyle/>
          <a:p>
            <a:r>
              <a:rPr lang="en-US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Patient’s Love &amp; Dr </a:t>
            </a:r>
            <a:r>
              <a:rPr lang="en-US" kern="10" dirty="0" err="1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Surajit</a:t>
            </a:r>
            <a:r>
              <a:rPr lang="en-US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 </a:t>
            </a:r>
            <a:r>
              <a:rPr lang="en-US" kern="10" dirty="0" err="1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Giri</a:t>
            </a:r>
            <a:endParaRPr lang="en-US" dirty="0"/>
          </a:p>
        </p:txBody>
      </p:sp>
      <p:pic>
        <p:nvPicPr>
          <p:cNvPr id="6" name="Content Placeholder 5" descr="Giri.jpeg"/>
          <p:cNvPicPr>
            <a:picLocks noGrp="1" noChangeAspect="1"/>
          </p:cNvPicPr>
          <p:nvPr>
            <p:ph sz="half" idx="1"/>
          </p:nvPr>
        </p:nvPicPr>
        <p:blipFill>
          <a:blip r:embed="rId1" cstate="print"/>
          <a:stretch>
            <a:fillRect/>
          </a:stretch>
        </p:blipFill>
        <p:spPr>
          <a:xfrm>
            <a:off x="1928794" y="1973518"/>
            <a:ext cx="5526481" cy="4741630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928671"/>
            <a:ext cx="9144000" cy="1071569"/>
          </a:xfrm>
        </p:spPr>
        <p:txBody>
          <a:bodyPr/>
          <a:lstStyle/>
          <a:p>
            <a:r>
              <a:rPr lang="en-IN" b="1" dirty="0" smtClean="0">
                <a:solidFill>
                  <a:srgbClr val="FFFF00"/>
                </a:solidFill>
              </a:rPr>
              <a:t>Dr S </a:t>
            </a:r>
            <a:r>
              <a:rPr lang="en-IN" b="1" dirty="0" err="1" smtClean="0">
                <a:solidFill>
                  <a:srgbClr val="FFFF00"/>
                </a:solidFill>
              </a:rPr>
              <a:t>Giri</a:t>
            </a:r>
            <a:r>
              <a:rPr lang="en-IN" b="1" dirty="0" smtClean="0">
                <a:solidFill>
                  <a:srgbClr val="FFFF00"/>
                </a:solidFill>
              </a:rPr>
              <a:t>, Anaesthesiologist But Snakebite Expert.</a:t>
            </a:r>
            <a:endParaRPr lang="en-IN" b="1" dirty="0" smtClean="0">
              <a:solidFill>
                <a:srgbClr val="FFFF00"/>
              </a:solidFill>
            </a:endParaRPr>
          </a:p>
          <a:p>
            <a:r>
              <a:rPr lang="en-IN" b="1" dirty="0" smtClean="0"/>
              <a:t>Resigned But Returned </a:t>
            </a:r>
            <a:r>
              <a:rPr lang="en-IN" b="1" dirty="0" smtClean="0">
                <a:solidFill>
                  <a:srgbClr val="FFFF00"/>
                </a:solidFill>
              </a:rPr>
              <a:t>by HM &amp; MD, NHM.</a:t>
            </a:r>
            <a:endParaRPr 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714355"/>
          </a:xfrm>
        </p:spPr>
        <p:txBody>
          <a:bodyPr/>
          <a:lstStyle/>
          <a:p>
            <a:r>
              <a:rPr lang="en-US" b="1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</a:rPr>
              <a:t>Take Home Message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785794"/>
            <a:ext cx="9144000" cy="6072206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IN" dirty="0" smtClean="0">
                <a:solidFill>
                  <a:srgbClr val="FFFF00"/>
                </a:solidFill>
              </a:rPr>
              <a:t>Snakebite is a Life saving Emergency.</a:t>
            </a:r>
            <a:endParaRPr lang="en-IN" dirty="0" smtClean="0">
              <a:solidFill>
                <a:srgbClr val="FFFF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IN" dirty="0" smtClean="0">
                <a:solidFill>
                  <a:srgbClr val="FFFF00"/>
                </a:solidFill>
              </a:rPr>
              <a:t>Every Doctor Must Treat Snakebite.</a:t>
            </a:r>
            <a:endParaRPr lang="en-IN" dirty="0" smtClean="0">
              <a:solidFill>
                <a:srgbClr val="FFFF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IN" dirty="0" smtClean="0">
                <a:solidFill>
                  <a:srgbClr val="FFFF00"/>
                </a:solidFill>
              </a:rPr>
              <a:t>No Chance of Referral or 2nd Opinion.</a:t>
            </a:r>
            <a:endParaRPr lang="en-IN" dirty="0" smtClean="0">
              <a:solidFill>
                <a:srgbClr val="FFFF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IN" dirty="0" smtClean="0">
                <a:solidFill>
                  <a:srgbClr val="FFFF00"/>
                </a:solidFill>
              </a:rPr>
              <a:t>Don’t forget </a:t>
            </a:r>
            <a:r>
              <a:rPr lang="en-IN" dirty="0" smtClean="0"/>
              <a:t>Rule of 100.</a:t>
            </a:r>
            <a:endParaRPr lang="en-IN" dirty="0" smtClean="0"/>
          </a:p>
          <a:p>
            <a:pPr marL="514350" indent="-514350">
              <a:buFont typeface="+mj-lt"/>
              <a:buAutoNum type="arabicPeriod"/>
            </a:pPr>
            <a:r>
              <a:rPr lang="en-IN" dirty="0" err="1" smtClean="0">
                <a:solidFill>
                  <a:srgbClr val="FFFF00"/>
                </a:solidFill>
              </a:rPr>
              <a:t>Ambu</a:t>
            </a:r>
            <a:r>
              <a:rPr lang="en-IN" dirty="0" smtClean="0">
                <a:solidFill>
                  <a:srgbClr val="FFFF00"/>
                </a:solidFill>
              </a:rPr>
              <a:t> Bag Ventilation at Emergency Room.</a:t>
            </a:r>
            <a:endParaRPr lang="en-IN" dirty="0" smtClean="0">
              <a:solidFill>
                <a:srgbClr val="FFFF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IN" dirty="0" smtClean="0"/>
              <a:t>“AN” </a:t>
            </a:r>
            <a:r>
              <a:rPr lang="en-IN" dirty="0" smtClean="0">
                <a:solidFill>
                  <a:srgbClr val="FFFF00"/>
                </a:solidFill>
              </a:rPr>
              <a:t>injection at ER for Cobra bite.</a:t>
            </a:r>
            <a:endParaRPr lang="en-IN" dirty="0" smtClean="0">
              <a:solidFill>
                <a:srgbClr val="FFFF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IN" dirty="0" smtClean="0"/>
              <a:t>Pt in Bed </a:t>
            </a:r>
            <a:r>
              <a:rPr lang="en-IN" dirty="0" smtClean="0">
                <a:solidFill>
                  <a:srgbClr val="FFFF00"/>
                </a:solidFill>
              </a:rPr>
              <a:t>with IV fluid then Remove Ligature.</a:t>
            </a:r>
            <a:endParaRPr lang="en-IN" dirty="0" smtClean="0">
              <a:solidFill>
                <a:srgbClr val="FFFF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IN" dirty="0" smtClean="0">
                <a:solidFill>
                  <a:srgbClr val="FFFF00"/>
                </a:solidFill>
              </a:rPr>
              <a:t>10 Vials </a:t>
            </a:r>
            <a:r>
              <a:rPr lang="en-IN" dirty="0" smtClean="0"/>
              <a:t>( 100 ML)</a:t>
            </a:r>
            <a:r>
              <a:rPr lang="en-IN" dirty="0" smtClean="0">
                <a:solidFill>
                  <a:srgbClr val="FFFF00"/>
                </a:solidFill>
              </a:rPr>
              <a:t> of ASV to start with. </a:t>
            </a:r>
            <a:endParaRPr lang="en-IN" dirty="0" smtClean="0">
              <a:solidFill>
                <a:srgbClr val="FFFF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IN" dirty="0" smtClean="0">
                <a:solidFill>
                  <a:srgbClr val="FFFF00"/>
                </a:solidFill>
              </a:rPr>
              <a:t>Bite Marks  and Brought Snake of No use.</a:t>
            </a:r>
            <a:endParaRPr lang="en-IN" dirty="0" smtClean="0">
              <a:solidFill>
                <a:srgbClr val="FFFF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IN" dirty="0" smtClean="0">
                <a:solidFill>
                  <a:srgbClr val="FFFF00"/>
                </a:solidFill>
              </a:rPr>
              <a:t>Viper Bites may lead to AKI.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6572272"/>
            <a:ext cx="9144000" cy="142876"/>
          </a:xfrm>
        </p:spPr>
        <p:txBody>
          <a:bodyPr/>
          <a:lstStyle/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20291839">
            <a:off x="49134" y="2280095"/>
            <a:ext cx="9013543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9600" b="1" kern="10" dirty="0">
                <a:ln w="9525">
                  <a:rou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THANK YOU</a:t>
            </a:r>
            <a:endParaRPr lang="en-US" sz="9600" b="1" kern="10" dirty="0">
              <a:ln w="9525">
                <a:rou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Bookman Old Style" panose="02050604050505020204"/>
            </a:endParaRPr>
          </a:p>
        </p:txBody>
      </p:sp>
      <p:sp>
        <p:nvSpPr>
          <p:cNvPr id="26627" name="TextBox 2"/>
          <p:cNvSpPr txBox="1">
            <a:spLocks noChangeArrowheads="1"/>
          </p:cNvSpPr>
          <p:nvPr/>
        </p:nvSpPr>
        <p:spPr bwMode="auto">
          <a:xfrm>
            <a:off x="2667000" y="6396038"/>
            <a:ext cx="84582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sz="2400" b="1" dirty="0"/>
              <a:t>www.kalachkrait.webs.com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ADACHE  COUNSELLING">
  <a:themeElements>
    <a:clrScheme name="HEADACHE  COUNSELLING 5">
      <a:dk1>
        <a:srgbClr val="48562C"/>
      </a:dk1>
      <a:lt1>
        <a:srgbClr val="FFFFFF"/>
      </a:lt1>
      <a:dk2>
        <a:srgbClr val="546434"/>
      </a:dk2>
      <a:lt2>
        <a:srgbClr val="FFFFCC"/>
      </a:lt2>
      <a:accent1>
        <a:srgbClr val="7B8A6E"/>
      </a:accent1>
      <a:accent2>
        <a:srgbClr val="527C3A"/>
      </a:accent2>
      <a:accent3>
        <a:srgbClr val="B3B8AE"/>
      </a:accent3>
      <a:accent4>
        <a:srgbClr val="DADADA"/>
      </a:accent4>
      <a:accent5>
        <a:srgbClr val="BFC4BA"/>
      </a:accent5>
      <a:accent6>
        <a:srgbClr val="497034"/>
      </a:accent6>
      <a:hlink>
        <a:srgbClr val="55B55E"/>
      </a:hlink>
      <a:folHlink>
        <a:srgbClr val="85B3B1"/>
      </a:folHlink>
    </a:clrScheme>
    <a:fontScheme name="HEADACHE  COUNSELLING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HEADACHE  COUNSELLING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DACHE  COUNSELLING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DACHE  COUNSELLING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DACHE  COUNSELLING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DACHE  COUNSELLING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DACHE  COUNSELLING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DACHE  COUNSELLING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DACHE  COUNSELLING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DACHE  COUNSELLING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MYSTERIOUS COMMON KRAIT Bite</Template>
  <TotalTime>0</TotalTime>
  <Words>5706</Words>
  <Application>WPS Presentation</Application>
  <PresentationFormat>On-screen Show (4:3)</PresentationFormat>
  <Paragraphs>279</Paragraphs>
  <Slides>36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53" baseType="lpstr">
      <vt:lpstr>Arial</vt:lpstr>
      <vt:lpstr>SimSun</vt:lpstr>
      <vt:lpstr>Wingdings</vt:lpstr>
      <vt:lpstr>Bookman Old Style</vt:lpstr>
      <vt:lpstr>Bookman Old Style</vt:lpstr>
      <vt:lpstr>Impact</vt:lpstr>
      <vt:lpstr>Constantia</vt:lpstr>
      <vt:lpstr>Microsoft YaHei</vt:lpstr>
      <vt:lpstr>Arial Unicode MS</vt:lpstr>
      <vt:lpstr>Calibri</vt:lpstr>
      <vt:lpstr>Impact</vt:lpstr>
      <vt:lpstr>Arial Black</vt:lpstr>
      <vt:lpstr>Batang</vt:lpstr>
      <vt:lpstr>Tahoma</vt:lpstr>
      <vt:lpstr>Baskerville Old Face</vt:lpstr>
      <vt:lpstr>Bodoni MT Black</vt:lpstr>
      <vt:lpstr>HEADACHE  COUNSELLING</vt:lpstr>
      <vt:lpstr>PowerPoint 演示文稿</vt:lpstr>
      <vt:lpstr>PowerPoint 演示文稿</vt:lpstr>
      <vt:lpstr>PowerPoint 演示文稿</vt:lpstr>
      <vt:lpstr>Intubate &amp; Ambu Bag</vt:lpstr>
      <vt:lpstr>CPR  &amp; Ambu Bag</vt:lpstr>
      <vt:lpstr>Ambu Bag can Save a Life</vt:lpstr>
      <vt:lpstr>LMA / ET Tube &amp; VENTILATOR</vt:lpstr>
      <vt:lpstr>Transport with Ambu Bag</vt:lpstr>
      <vt:lpstr> ASV Infusion Procedure</vt:lpstr>
      <vt:lpstr>ASV For Children </vt:lpstr>
      <vt:lpstr>Cobra Bite Local signs</vt:lpstr>
      <vt:lpstr>Hemotoxic  Bites </vt:lpstr>
      <vt:lpstr>Bite Marks are of No Use</vt:lpstr>
      <vt:lpstr>Snake Identified by PT</vt:lpstr>
      <vt:lpstr>Snake Brought – Helpful ? : No</vt:lpstr>
      <vt:lpstr>SKIN   TEST ?</vt:lpstr>
      <vt:lpstr>Manage ASV Reaction </vt:lpstr>
      <vt:lpstr>“AN” Injection Can Save</vt:lpstr>
      <vt:lpstr>“AN” Injection Could Save</vt:lpstr>
      <vt:lpstr>“AN” Injection Saved</vt:lpstr>
      <vt:lpstr>Dog Tooth ( ? )  - Hemotoxic signs</vt:lpstr>
      <vt:lpstr> Krait Neurotoxicity </vt:lpstr>
      <vt:lpstr>Mystery of Krait </vt:lpstr>
      <vt:lpstr>Bilateral Ptosis in Krait Bites </vt:lpstr>
      <vt:lpstr>Mystery of Krait- Challenging</vt:lpstr>
      <vt:lpstr>Krait bite Kills Again</vt:lpstr>
      <vt:lpstr>PowerPoint 演示文稿</vt:lpstr>
      <vt:lpstr> KRAIT Vs CHITI</vt:lpstr>
      <vt:lpstr>GOKHRO(Indian spectacled Cobra) </vt:lpstr>
      <vt:lpstr>KEUTE (Ind. Monocled Cobra)</vt:lpstr>
      <vt:lpstr>CHANDRABORA(Russell’s Viper)</vt:lpstr>
      <vt:lpstr>Saw Scaled Viper (  ¼ Big 4 )</vt:lpstr>
      <vt:lpstr>4  Killers of  WB</vt:lpstr>
      <vt:lpstr>Patient’s Love &amp; Dr Surajit Giri</vt:lpstr>
      <vt:lpstr>Take Home Message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Dayal Bandhu Majumdar</cp:lastModifiedBy>
  <cp:revision>95</cp:revision>
  <dcterms:created xsi:type="dcterms:W3CDTF">2022-06-18T15:38:00Z</dcterms:created>
  <dcterms:modified xsi:type="dcterms:W3CDTF">2025-08-10T13:08:06Z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ECE6C1BA112B4F50A3D91EA589BFD978_13</vt:lpwstr>
  </property>
  <property fmtid="{D5CDD505-2E9C-101B-9397-08002B2CF9AE}" pid="3" name="KSOProductBuildVer">
    <vt:lpwstr>1033-12.2.0.21931</vt:lpwstr>
  </property>
</Properties>
</file>