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8"/>
  </p:notesMasterIdLst>
  <p:sldIdLst>
    <p:sldId id="314" r:id="rId2"/>
    <p:sldId id="319" r:id="rId3"/>
    <p:sldId id="304" r:id="rId4"/>
    <p:sldId id="342" r:id="rId5"/>
    <p:sldId id="343" r:id="rId6"/>
    <p:sldId id="320" r:id="rId7"/>
    <p:sldId id="303" r:id="rId8"/>
    <p:sldId id="341" r:id="rId9"/>
    <p:sldId id="330" r:id="rId10"/>
    <p:sldId id="325" r:id="rId11"/>
    <p:sldId id="321" r:id="rId12"/>
    <p:sldId id="322" r:id="rId13"/>
    <p:sldId id="326" r:id="rId14"/>
    <p:sldId id="323" r:id="rId15"/>
    <p:sldId id="338" r:id="rId16"/>
    <p:sldId id="324" r:id="rId17"/>
    <p:sldId id="256" r:id="rId18"/>
    <p:sldId id="257" r:id="rId19"/>
    <p:sldId id="261" r:id="rId20"/>
    <p:sldId id="258" r:id="rId21"/>
    <p:sldId id="259" r:id="rId22"/>
    <p:sldId id="260" r:id="rId23"/>
    <p:sldId id="301" r:id="rId24"/>
    <p:sldId id="298" r:id="rId25"/>
    <p:sldId id="329" r:id="rId26"/>
    <p:sldId id="262" r:id="rId27"/>
    <p:sldId id="263" r:id="rId28"/>
    <p:sldId id="264" r:id="rId29"/>
    <p:sldId id="265" r:id="rId30"/>
    <p:sldId id="266" r:id="rId31"/>
    <p:sldId id="267" r:id="rId32"/>
    <p:sldId id="279" r:id="rId33"/>
    <p:sldId id="280" r:id="rId34"/>
    <p:sldId id="281" r:id="rId35"/>
    <p:sldId id="269" r:id="rId36"/>
    <p:sldId id="300" r:id="rId37"/>
    <p:sldId id="309" r:id="rId38"/>
    <p:sldId id="345" r:id="rId39"/>
    <p:sldId id="283" r:id="rId40"/>
    <p:sldId id="295" r:id="rId41"/>
    <p:sldId id="311" r:id="rId42"/>
    <p:sldId id="306" r:id="rId43"/>
    <p:sldId id="284" r:id="rId44"/>
    <p:sldId id="285" r:id="rId45"/>
    <p:sldId id="271" r:id="rId46"/>
    <p:sldId id="278" r:id="rId47"/>
    <p:sldId id="286" r:id="rId48"/>
    <p:sldId id="327" r:id="rId49"/>
    <p:sldId id="335" r:id="rId50"/>
    <p:sldId id="337" r:id="rId51"/>
    <p:sldId id="272" r:id="rId52"/>
    <p:sldId id="310" r:id="rId53"/>
    <p:sldId id="414" r:id="rId54"/>
    <p:sldId id="307" r:id="rId55"/>
    <p:sldId id="315" r:id="rId56"/>
    <p:sldId id="312" r:id="rId57"/>
    <p:sldId id="317" r:id="rId58"/>
    <p:sldId id="340" r:id="rId59"/>
    <p:sldId id="316" r:id="rId60"/>
    <p:sldId id="336" r:id="rId61"/>
    <p:sldId id="313" r:id="rId62"/>
    <p:sldId id="305" r:id="rId63"/>
    <p:sldId id="308" r:id="rId64"/>
    <p:sldId id="331" r:id="rId65"/>
    <p:sldId id="290" r:id="rId66"/>
    <p:sldId id="332" r:id="rId67"/>
    <p:sldId id="339" r:id="rId68"/>
    <p:sldId id="333" r:id="rId69"/>
    <p:sldId id="287" r:id="rId70"/>
    <p:sldId id="294" r:id="rId71"/>
    <p:sldId id="276" r:id="rId72"/>
    <p:sldId id="328" r:id="rId73"/>
    <p:sldId id="318" r:id="rId74"/>
    <p:sldId id="344" r:id="rId75"/>
    <p:sldId id="277" r:id="rId76"/>
    <p:sldId id="291" r:id="rId7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00FFFF"/>
    <a:srgbClr val="FFFF00"/>
    <a:srgbClr val="CC00FF"/>
    <a:srgbClr val="0000FF"/>
    <a:srgbClr val="E119C9"/>
    <a:srgbClr val="99CCFF"/>
    <a:srgbClr val="CC66FF"/>
    <a:srgbClr val="CC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65" autoAdjust="0"/>
    <p:restoredTop sz="94660"/>
  </p:normalViewPr>
  <p:slideViewPr>
    <p:cSldViewPr showGuides="1">
      <p:cViewPr varScale="1">
        <p:scale>
          <a:sx n="73" d="100"/>
          <a:sy n="73" d="100"/>
        </p:scale>
        <p:origin x="-1320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73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11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11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fld id="{6B5FC6F1-31FF-4A31-B27B-CAC5053D289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DCAC312C-9B72-4DA6-866C-D57343CAA885}" type="slidenum">
              <a:rPr lang="en-US">
                <a:latin typeface="Arial" panose="020B0604020202020204" pitchFamily="34" charset="0"/>
              </a:rPr>
              <a:pPr/>
              <a:t>24</a:t>
            </a:fld>
            <a:endParaRPr 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</a:endParaRPr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CF59A8D0-547E-431C-B86E-D1BC59EFB14A}" type="slidenum">
              <a:rPr lang="en-US">
                <a:latin typeface="Arial" panose="020B0604020202020204" pitchFamily="34" charset="0"/>
              </a:rPr>
              <a:pPr/>
              <a:t>26</a:t>
            </a:fld>
            <a:endParaRPr 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CE29E29E-76A9-4EF6-8367-3DCD8F3499CD}" type="slidenum">
              <a:rPr lang="en-US">
                <a:latin typeface="Arial" panose="020B0604020202020204" pitchFamily="34" charset="0"/>
              </a:rPr>
              <a:pPr/>
              <a:t>65</a:t>
            </a:fld>
            <a:endParaRPr lang="en-US">
              <a:latin typeface="Arial" panose="020B0604020202020204" pitchFamily="34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panose="020B0604020202020204" pitchFamily="34" charset="0"/>
            </a:endParaRPr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4DE3E158-C19E-4657-B4B6-6361465BEC7D}" type="slidenum">
              <a:rPr lang="en-US">
                <a:latin typeface="Arial" panose="020B0604020202020204" pitchFamily="34" charset="0"/>
              </a:rPr>
              <a:pPr/>
              <a:t>76</a:t>
            </a:fld>
            <a:endParaRPr 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Freeform 22"/>
            <p:cNvSpPr/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Freeform 23"/>
            <p:cNvSpPr/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760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760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C6BAD-CE91-4A7B-A911-1DE2090630E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1E63C1D-9B8C-4B38-9A27-0E6F622B84D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19ED047-3588-4EEC-84B1-77C41B01F75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0B5940-B137-4959-B3BF-B9834668A2E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930C6BF-83D0-4B09-B95E-D0A7F5776B6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8052C14-4E82-4AFD-B95D-0688726D668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4D058A9-0433-41C0-8EC9-32AE505AA01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BD65A8F-79B3-4802-AA7A-964E41AF61E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B36B6E2-B7E6-4F90-B7C0-96F5288AA11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1592F0-0D6B-43C8-9834-081E7E3AB41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22AB86-E5E3-4D6E-9634-A2D02671AFD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32E5979-C37F-49C5-8905-CFA5D29F65D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43221D-A6A5-4B7F-9BBC-FF1F13A4708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68D3B5-244E-4DB4-989E-E2E0A45E95E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B8E1C60-BA6C-4044-A976-F3238C5D72B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D7ADEE1-707F-453F-BDD6-E8A073AC312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10E5-84CC-4919-AB38-DED095A51D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66563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6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6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6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6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6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6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7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7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7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7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7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75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76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7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7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79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8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8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82" name="Freeform 22"/>
            <p:cNvSpPr/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6583" name="Freeform 23"/>
            <p:cNvSpPr/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6658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1" compatLnSpc="1"/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658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658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658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659A10E5-84CC-4919-AB38-DED095A51D0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658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 spd="med" advClick="0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85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58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58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58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58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58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yalbandhu.vip/" TargetMode="External"/><Relationship Id="rId2" Type="http://schemas.openxmlformats.org/officeDocument/2006/relationships/hyperlink" Target="mailto:dayalbm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1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7.jpeg"/><Relationship Id="rId4" Type="http://schemas.openxmlformats.org/officeDocument/2006/relationships/image" Target="../media/image126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2.jpeg"/><Relationship Id="rId5" Type="http://schemas.openxmlformats.org/officeDocument/2006/relationships/image" Target="../media/image131.jpeg"/><Relationship Id="rId4" Type="http://schemas.openxmlformats.org/officeDocument/2006/relationships/image" Target="../media/image130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685800"/>
            <a:ext cx="9144000" cy="6172200"/>
          </a:xfrm>
        </p:spPr>
        <p:txBody>
          <a:bodyPr/>
          <a:lstStyle/>
          <a:p>
            <a:pPr eaLnBrk="1" hangingPunct="1">
              <a:defRPr/>
            </a:pPr>
            <a:endParaRPr lang="en-US" sz="28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endParaRPr lang="en-US" sz="4400" b="1" dirty="0" smtClean="0">
              <a:solidFill>
                <a:srgbClr val="CC99FF"/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r>
              <a:rPr lang="en-US" sz="4400" b="1" dirty="0" err="1" smtClean="0">
                <a:solidFill>
                  <a:srgbClr val="CC99FF"/>
                </a:solidFill>
                <a:latin typeface="Bookman Old Style" panose="02050604050505020204" pitchFamily="18" charset="0"/>
              </a:rPr>
              <a:t>Dr</a:t>
            </a:r>
            <a:r>
              <a:rPr lang="en-US" sz="4400" b="1" dirty="0" smtClean="0">
                <a:solidFill>
                  <a:srgbClr val="CC99FF"/>
                </a:solidFill>
                <a:latin typeface="Bookman Old Style" panose="02050604050505020204" pitchFamily="18" charset="0"/>
              </a:rPr>
              <a:t> Dayal Bandhu Majumdar.</a:t>
            </a:r>
            <a:r>
              <a:rPr lang="en-US" sz="4400" b="1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 </a:t>
            </a:r>
          </a:p>
          <a:p>
            <a:pPr eaLnBrk="1" hangingPunct="1">
              <a:defRPr/>
            </a:pPr>
            <a:r>
              <a:rPr lang="en-US" sz="2800" b="1" dirty="0" smtClean="0">
                <a:solidFill>
                  <a:srgbClr val="00B0F0"/>
                </a:solidFill>
                <a:latin typeface="Bookman Old Style" panose="02050604050505020204" pitchFamily="18" charset="0"/>
                <a:hlinkClick r:id="rId2"/>
              </a:rPr>
              <a:t>dayalbm@gmail.com</a:t>
            </a:r>
            <a:endParaRPr lang="en-US" sz="2800" b="1" dirty="0" smtClean="0">
              <a:solidFill>
                <a:srgbClr val="00B0F0"/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r>
              <a:rPr lang="en-US" sz="2800" b="1" dirty="0" smtClean="0">
                <a:latin typeface="Bookman Old Style" panose="02050604050505020204" pitchFamily="18" charset="0"/>
              </a:rPr>
              <a:t>Member, National STG Team for Snakebite</a:t>
            </a:r>
          </a:p>
          <a:p>
            <a:pPr eaLnBrk="1" hangingPunct="1">
              <a:defRPr/>
            </a:pPr>
            <a:r>
              <a:rPr lang="en-IN" sz="2800" b="1" dirty="0" smtClean="0">
                <a:latin typeface="Bookman Old Style" panose="02050604050505020204" pitchFamily="18" charset="0"/>
              </a:rPr>
              <a:t>Technical Advisor( S B ), ICMR.</a:t>
            </a:r>
          </a:p>
          <a:p>
            <a:pPr eaLnBrk="1" hangingPunct="1">
              <a:defRPr/>
            </a:pPr>
            <a:r>
              <a:rPr lang="en-IN" sz="2800" b="1" dirty="0" smtClean="0">
                <a:latin typeface="Bookman Old Style" panose="02050604050505020204" pitchFamily="18" charset="0"/>
              </a:rPr>
              <a:t>State Resource Person, WB for Snakebite.</a:t>
            </a:r>
            <a:endParaRPr lang="en-US" sz="2800" b="1" dirty="0" smtClean="0"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endParaRPr lang="en-US" b="1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FFFF"/>
                </a:solidFill>
                <a:latin typeface="Bookman Old Style" panose="02050604050505020204" pitchFamily="18" charset="0"/>
                <a:hlinkClick r:id="rId3"/>
              </a:rPr>
              <a:t>www.dayalbandhu.vip</a:t>
            </a:r>
            <a:endParaRPr lang="en-US" b="1" dirty="0" smtClean="0">
              <a:solidFill>
                <a:srgbClr val="00FFFF"/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endParaRPr lang="en-US" sz="2800" b="1" dirty="0" smtClean="0">
              <a:solidFill>
                <a:srgbClr val="CC99FF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075" name="WordArt 4"/>
          <p:cNvSpPr>
            <a:spLocks noChangeArrowheads="1" noChangeShapeType="1" noTextEdit="1"/>
          </p:cNvSpPr>
          <p:nvPr/>
        </p:nvSpPr>
        <p:spPr bwMode="auto">
          <a:xfrm>
            <a:off x="0" y="304800"/>
            <a:ext cx="9144000" cy="685800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49552"/>
              </a:avLst>
            </a:prstTxWarp>
          </a:bodyPr>
          <a:lstStyle/>
          <a:p>
            <a:pPr algn="ctr"/>
            <a:r>
              <a:rPr lang="en-US" sz="36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ABC OF SNAKE BITE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609600"/>
          </a:xfrm>
        </p:spPr>
        <p:txBody>
          <a:bodyPr/>
          <a:lstStyle/>
          <a:p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Clinical    Classification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609600"/>
            <a:ext cx="9067800" cy="62484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FFFF00"/>
                </a:solidFill>
              </a:rPr>
              <a:t>1)Venomous Bite       2)</a:t>
            </a:r>
            <a:r>
              <a:rPr lang="en-US" b="1" dirty="0" err="1" smtClean="0">
                <a:solidFill>
                  <a:srgbClr val="FFFF00"/>
                </a:solidFill>
              </a:rPr>
              <a:t>NonVenomous</a:t>
            </a:r>
            <a:r>
              <a:rPr lang="en-US" b="1" dirty="0" smtClean="0">
                <a:solidFill>
                  <a:srgbClr val="FFFF00"/>
                </a:solidFill>
              </a:rPr>
              <a:t> Bite</a:t>
            </a:r>
          </a:p>
          <a:p>
            <a:pPr marL="0" indent="0">
              <a:buNone/>
            </a:pPr>
            <a:endParaRPr lang="en-US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FF00"/>
                </a:solidFill>
              </a:rPr>
              <a:t>  1)Neurotoxic		      2)Hemotoxic</a:t>
            </a:r>
          </a:p>
          <a:p>
            <a:endParaRPr lang="en-US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FF00"/>
                </a:solidFill>
              </a:rPr>
              <a:t>1)Cobra    2)Krait       1)</a:t>
            </a:r>
            <a:r>
              <a:rPr lang="en-US" b="1" dirty="0" err="1" smtClean="0">
                <a:solidFill>
                  <a:srgbClr val="FFFF00"/>
                </a:solidFill>
              </a:rPr>
              <a:t>R.Viper</a:t>
            </a:r>
            <a:r>
              <a:rPr lang="en-US" b="1" dirty="0" smtClean="0">
                <a:solidFill>
                  <a:srgbClr val="FFFF00"/>
                </a:solidFill>
              </a:rPr>
              <a:t> 2)Other H T</a:t>
            </a:r>
          </a:p>
          <a:p>
            <a:pPr marL="0" indent="0">
              <a:buNone/>
            </a:pPr>
            <a:endParaRPr lang="en-US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FF00"/>
                </a:solidFill>
              </a:rPr>
              <a:t> 1)Common Krait    2)Other Kraits    1)Banded    2) Black    3)Wall’s  </a:t>
            </a:r>
          </a:p>
          <a:p>
            <a:pPr marL="0" indent="0"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US" sz="2800" b="1" dirty="0" smtClean="0">
                <a:solidFill>
                  <a:srgbClr val="FFFF00"/>
                </a:solidFill>
              </a:rPr>
              <a:t>                        1) Saw Scaled        2)Pit Vipers</a:t>
            </a:r>
          </a:p>
          <a:p>
            <a:pPr marL="0" indent="0">
              <a:buNone/>
            </a:pPr>
            <a:r>
              <a:rPr lang="en-US" sz="2800" b="1" dirty="0" smtClean="0">
                <a:solidFill>
                  <a:srgbClr val="FFFF00"/>
                </a:solidFill>
              </a:rPr>
              <a:t>                   1) Hump Nosed          2) Mountain Pit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4" name="Down Arrow 3"/>
          <p:cNvSpPr/>
          <p:nvPr/>
        </p:nvSpPr>
        <p:spPr bwMode="auto">
          <a:xfrm>
            <a:off x="1981200" y="1143000"/>
            <a:ext cx="304800" cy="762000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Tahoma" panose="020B0604030504040204" pitchFamily="34" charset="0"/>
            </a:endParaRPr>
          </a:p>
        </p:txBody>
      </p:sp>
      <p:cxnSp>
        <p:nvCxnSpPr>
          <p:cNvPr id="7" name="Straight Arrow Connector 6"/>
          <p:cNvCxnSpPr/>
          <p:nvPr/>
        </p:nvCxnSpPr>
        <p:spPr bwMode="auto">
          <a:xfrm>
            <a:off x="3048000" y="1143000"/>
            <a:ext cx="2362200" cy="762000"/>
          </a:xfrm>
          <a:prstGeom prst="straightConnector1">
            <a:avLst/>
          </a:prstGeom>
          <a:ln w="76200">
            <a:headEnd type="none" w="med" len="med"/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Down Arrow 7"/>
          <p:cNvSpPr/>
          <p:nvPr/>
        </p:nvSpPr>
        <p:spPr bwMode="auto">
          <a:xfrm>
            <a:off x="1676400" y="2362200"/>
            <a:ext cx="304800" cy="685800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9" name="Down Arrow 8"/>
          <p:cNvSpPr/>
          <p:nvPr/>
        </p:nvSpPr>
        <p:spPr bwMode="auto">
          <a:xfrm>
            <a:off x="6096000" y="2362200"/>
            <a:ext cx="304800" cy="685800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10" name="Down Arrow 9"/>
          <p:cNvSpPr/>
          <p:nvPr/>
        </p:nvSpPr>
        <p:spPr bwMode="auto">
          <a:xfrm>
            <a:off x="2286000" y="3505200"/>
            <a:ext cx="228600" cy="762000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11" name="Down Arrow 10"/>
          <p:cNvSpPr/>
          <p:nvPr/>
        </p:nvSpPr>
        <p:spPr bwMode="auto">
          <a:xfrm>
            <a:off x="7162800" y="3505200"/>
            <a:ext cx="304800" cy="2286000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 bwMode="auto">
          <a:xfrm>
            <a:off x="3048000" y="3505200"/>
            <a:ext cx="1447800" cy="762000"/>
          </a:xfrm>
          <a:prstGeom prst="straightConnector1">
            <a:avLst/>
          </a:prstGeom>
          <a:ln>
            <a:headEnd type="none" w="med" len="med"/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Down Arrow 13"/>
          <p:cNvSpPr/>
          <p:nvPr/>
        </p:nvSpPr>
        <p:spPr bwMode="auto">
          <a:xfrm>
            <a:off x="4267200" y="4648200"/>
            <a:ext cx="228600" cy="228600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15" name="Down Arrow 14"/>
          <p:cNvSpPr/>
          <p:nvPr/>
        </p:nvSpPr>
        <p:spPr bwMode="auto">
          <a:xfrm>
            <a:off x="6858000" y="6248400"/>
            <a:ext cx="228600" cy="152400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228600" y="5410200"/>
            <a:ext cx="2286000" cy="99060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1000" y="5791200"/>
            <a:ext cx="2019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Sea Snakes</a:t>
            </a:r>
            <a:endParaRPr lang="en-US" sz="2400" b="1" dirty="0"/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95024"/>
            <a:ext cx="8229600" cy="914399"/>
          </a:xfrm>
        </p:spPr>
        <p:txBody>
          <a:bodyPr/>
          <a:lstStyle/>
          <a:p>
            <a:pPr>
              <a:defRPr/>
            </a:pPr>
            <a:r>
              <a:rPr lang="en-US" sz="36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</a:t>
            </a:r>
            <a:r>
              <a:rPr lang="en-US" sz="40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MYSTERY OF </a:t>
            </a:r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KRAIT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570" y="2947915"/>
            <a:ext cx="9144000" cy="3335647"/>
          </a:xfrm>
        </p:spPr>
        <p:txBody>
          <a:bodyPr/>
          <a:lstStyle/>
          <a:p>
            <a:pPr marL="0" indent="0">
              <a:buNone/>
              <a:defRPr/>
            </a:pP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100% bite in open floor bed ( in sleep).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Systemic sign may come after 2 –24 hr.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May present with : sore throat , pain abdomen , arthralgia or vomiting only.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Acute bilateral </a:t>
            </a:r>
            <a:r>
              <a:rPr lang="en-US" b="1" dirty="0" smtClean="0">
                <a:solidFill>
                  <a:srgbClr val="E119C9"/>
                </a:solidFill>
                <a:latin typeface="Bookman Old Style" panose="02050604050505020204" pitchFamily="18" charset="0"/>
              </a:rPr>
              <a:t>Ptosis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is the sign.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ASV at ptosis stage is life saving.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292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222771" y="857232"/>
            <a:ext cx="3921229" cy="2673564"/>
          </a:xfrm>
        </p:spPr>
      </p:pic>
      <p:pic>
        <p:nvPicPr>
          <p:cNvPr id="12293" name="Picture 5" descr="ptosi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0" y="752493"/>
            <a:ext cx="3113670" cy="291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678" y="642918"/>
            <a:ext cx="2062162" cy="3048533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685799"/>
          </a:xfrm>
        </p:spPr>
        <p:txBody>
          <a:bodyPr/>
          <a:lstStyle/>
          <a:p>
            <a:r>
              <a:rPr lang="en-US" sz="4400" kern="10" dirty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MYSTERY OF </a:t>
            </a:r>
            <a:r>
              <a:rPr lang="en-US" sz="4800" kern="10" dirty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KRAIT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" y="838200"/>
            <a:ext cx="3055620" cy="26670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116" y="838200"/>
            <a:ext cx="6151568" cy="2701904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152400" y="3657600"/>
            <a:ext cx="8991600" cy="3124199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</a:rPr>
              <a:t>Acute </a:t>
            </a:r>
            <a:r>
              <a:rPr lang="en-US" b="1" dirty="0" err="1" smtClean="0">
                <a:solidFill>
                  <a:srgbClr val="FFFF00"/>
                </a:solidFill>
              </a:rPr>
              <a:t>Bilteral</a:t>
            </a:r>
            <a:r>
              <a:rPr lang="en-US" b="1" dirty="0" smtClean="0">
                <a:solidFill>
                  <a:srgbClr val="FFFF00"/>
                </a:solidFill>
              </a:rPr>
              <a:t> Ptosis , Chocking Throat 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Black snake crawled over leg. 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So many investigations.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1</a:t>
            </a:r>
            <a:r>
              <a:rPr lang="en-US" b="1" baseline="30000" dirty="0" smtClean="0">
                <a:solidFill>
                  <a:srgbClr val="FFFF00"/>
                </a:solidFill>
              </a:rPr>
              <a:t>st</a:t>
            </a:r>
            <a:r>
              <a:rPr lang="en-US" b="1" dirty="0" smtClean="0">
                <a:solidFill>
                  <a:srgbClr val="FFFF00"/>
                </a:solidFill>
              </a:rPr>
              <a:t> Diagnosis should be C Krait bite.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Ptosis may persist for 5 days.</a:t>
            </a:r>
          </a:p>
          <a:p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14399"/>
          </a:xfrm>
        </p:spPr>
        <p:txBody>
          <a:bodyPr/>
          <a:lstStyle/>
          <a:p>
            <a:r>
              <a:rPr lang="en-US" sz="54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Krait bite Kills again</a:t>
            </a:r>
            <a:endParaRPr lang="en-US" sz="5400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980" y="1061500"/>
            <a:ext cx="4111452" cy="3138409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1061500"/>
            <a:ext cx="5257800" cy="3124761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76200" y="4333361"/>
            <a:ext cx="9067800" cy="2524639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 bite marks , So Snakebite in doubt.</a:t>
            </a:r>
          </a:p>
          <a:p>
            <a:r>
              <a:rPr lang="en-US" sz="4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Delay in ASV infusion Fatal.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Relatives forced Not to Treat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S.bite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85800"/>
          </a:xfrm>
        </p:spPr>
        <p:txBody>
          <a:bodyPr/>
          <a:lstStyle/>
          <a:p>
            <a:r>
              <a:rPr lang="en-US" sz="44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Krait Neurotoxicity</a:t>
            </a:r>
            <a:br>
              <a:rPr lang="en-US" sz="44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3900"/>
            <a:ext cx="9144000" cy="59436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</a:rPr>
              <a:t>Painless Bite. 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No local Sign.</a:t>
            </a:r>
          </a:p>
          <a:p>
            <a:r>
              <a:rPr lang="en-US" b="1" dirty="0" smtClean="0">
                <a:solidFill>
                  <a:srgbClr val="CC00FF"/>
                </a:solidFill>
              </a:rPr>
              <a:t> Pain abdomen.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Pain in Throat. Pain in Joints.</a:t>
            </a:r>
          </a:p>
          <a:p>
            <a:r>
              <a:rPr lang="en-US" sz="3600" b="1" dirty="0" smtClean="0">
                <a:solidFill>
                  <a:srgbClr val="E119C9"/>
                </a:solidFill>
              </a:rPr>
              <a:t>Very slow Developing Bilateral Ptosis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Difficulty in Swallowing 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Slurred speech. 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Tightness in chest.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Paradoxical respiration. 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Respiratory failure.</a:t>
            </a:r>
          </a:p>
          <a:p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666" y="723900"/>
            <a:ext cx="4280672" cy="18549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3650818"/>
            <a:ext cx="2438400" cy="31787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226623" y="3810000"/>
            <a:ext cx="615553" cy="28575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2800" b="1" dirty="0" smtClean="0"/>
              <a:t>  CONVULSION</a:t>
            </a:r>
            <a:endParaRPr lang="en-US" sz="2800" b="1" dirty="0"/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685799"/>
          </a:xfrm>
        </p:spPr>
        <p:txBody>
          <a:bodyPr/>
          <a:lstStyle/>
          <a:p>
            <a:pPr>
              <a:defRPr/>
            </a:pPr>
            <a:r>
              <a:rPr lang="en-US" sz="5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Cobra Neurotoxicity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5791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sz="4400" b="1" dirty="0" smtClean="0">
                <a:solidFill>
                  <a:srgbClr val="FFFF00"/>
                </a:solidFill>
              </a:rPr>
              <a:t>      Classical Pain &amp; Swelling </a:t>
            </a:r>
          </a:p>
          <a:p>
            <a:pPr marL="0" indent="0"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Rapidly Develops Paralysis :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3600" b="1" dirty="0" smtClean="0">
                <a:solidFill>
                  <a:srgbClr val="E119C9"/>
                </a:solidFill>
              </a:rPr>
              <a:t>Bilateral Ptosis </a:t>
            </a:r>
          </a:p>
          <a:p>
            <a:pPr marL="0" indent="0"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2. </a:t>
            </a:r>
            <a:r>
              <a:rPr lang="en-US" sz="2800" b="1" dirty="0" err="1" smtClean="0">
                <a:solidFill>
                  <a:srgbClr val="FFFF00"/>
                </a:solidFill>
              </a:rPr>
              <a:t>Ophthalmoplegia</a:t>
            </a:r>
            <a:r>
              <a:rPr lang="en-US" sz="2800" b="1" dirty="0" smtClean="0">
                <a:solidFill>
                  <a:srgbClr val="FFFF00"/>
                </a:solidFill>
              </a:rPr>
              <a:t>.</a:t>
            </a:r>
          </a:p>
          <a:p>
            <a:pPr marL="0" indent="0"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3. Slurring of Speech.</a:t>
            </a:r>
          </a:p>
          <a:p>
            <a:pPr marL="0" indent="0"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4. Nasal Intonation.</a:t>
            </a:r>
          </a:p>
          <a:p>
            <a:pPr marL="0" indent="0"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5. Dribbling of Saliva.</a:t>
            </a:r>
          </a:p>
          <a:p>
            <a:pPr marL="0" indent="0"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6</a:t>
            </a:r>
            <a:r>
              <a:rPr lang="en-US" sz="2800" b="1" dirty="0" smtClean="0"/>
              <a:t>. Difficulty in swallowing.</a:t>
            </a:r>
          </a:p>
          <a:p>
            <a:pPr marL="0" indent="0"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7. Respiratory Distress.</a:t>
            </a:r>
          </a:p>
          <a:p>
            <a:pPr marL="0" indent="0"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8</a:t>
            </a:r>
            <a:r>
              <a:rPr lang="en-US" sz="3600" b="1" dirty="0" smtClean="0">
                <a:solidFill>
                  <a:schemeClr val="bg1">
                    <a:lumMod val="60000"/>
                    <a:lumOff val="40000"/>
                  </a:schemeClr>
                </a:solidFill>
              </a:rPr>
              <a:t>. Respiratory Failure</a:t>
            </a:r>
          </a:p>
          <a:p>
            <a:pPr>
              <a:defRPr/>
            </a:pP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4513" y="1721864"/>
            <a:ext cx="4059487" cy="22848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318" y="4006755"/>
            <a:ext cx="4146176" cy="2819400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066799"/>
          </a:xfrm>
        </p:spPr>
        <p:txBody>
          <a:bodyPr/>
          <a:lstStyle/>
          <a:p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BITE MARK – Not Significant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02736" y="914400"/>
            <a:ext cx="6965808" cy="32766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4191000"/>
            <a:ext cx="8991600" cy="2514599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Bite marks are of no significance. 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Never search for bite marks.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Bite marks with Dry Bites possible. 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No bite marks – C Krait bite possible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28599"/>
            <a:ext cx="8229600" cy="1143000"/>
          </a:xfrm>
        </p:spPr>
        <p:txBody>
          <a:bodyPr/>
          <a:lstStyle/>
          <a:p>
            <a:r>
              <a:rPr lang="en-US" sz="4800" kern="10" dirty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Cobra Atypical Signs</a:t>
            </a:r>
            <a:endParaRPr lang="en-US" sz="4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609601"/>
            <a:ext cx="9144000" cy="2362200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65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yrs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 ,M, Presented at Debra R H on 18.6.16.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First Symptom, Weakness of Face &amp; Eye Lids.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No Pain Complaint , revealed on Questioning. 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Dramatic Improvement by AN Inj.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971801"/>
            <a:ext cx="6705600" cy="3781607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609599"/>
          </a:xfrm>
        </p:spPr>
        <p:txBody>
          <a:bodyPr/>
          <a:lstStyle/>
          <a:p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Cobra Local Signs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20116" cy="18288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Variable Bite marks. Severe pain.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Progressive Swelling , Blisters.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Ulceration or necrosis.</a:t>
            </a:r>
            <a:endParaRPr lang="en-US" b="1" dirty="0">
              <a:solidFill>
                <a:srgbClr val="FFFF00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1340"/>
            <a:ext cx="5018339" cy="25395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29311" y="3643312"/>
            <a:ext cx="2314576" cy="41148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8774" y="1653295"/>
            <a:ext cx="3241342" cy="28650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56664" y="1929694"/>
            <a:ext cx="2133600" cy="28461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5071"/>
            <a:ext cx="2972300" cy="1671919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1"/>
          </a:xfrm>
        </p:spPr>
        <p:txBody>
          <a:bodyPr/>
          <a:lstStyle/>
          <a:p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Hemotoxic Snakebites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685800"/>
            <a:ext cx="8991600" cy="61722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</a:rPr>
              <a:t>Pain and Slow Swelling.</a:t>
            </a:r>
          </a:p>
          <a:p>
            <a:r>
              <a:rPr lang="en-US" b="1" dirty="0" smtClean="0"/>
              <a:t>Sometimes ignored</a:t>
            </a:r>
            <a:r>
              <a:rPr lang="en-US" b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Bleeding from any site.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Clotting Disorder.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Late Hematuria.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Oliguria. 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Acute Renal failure.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804" y="664901"/>
            <a:ext cx="2277396" cy="32400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287" y="3914775"/>
            <a:ext cx="3924300" cy="2943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01" y="4953000"/>
            <a:ext cx="4919688" cy="1676400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685799"/>
          </a:xfrm>
        </p:spPr>
        <p:txBody>
          <a:bodyPr/>
          <a:lstStyle/>
          <a:p>
            <a:r>
              <a:rPr lang="en-US" sz="40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More Hemotoxic signs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067800" cy="59436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</a:rPr>
              <a:t>Vomiting and Fainting attacks. 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Pain Abdomen.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Hematoma at Injection site.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Tender regional lymph nodes.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748" y="3198978"/>
            <a:ext cx="4600052" cy="34500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6" y="3198978"/>
            <a:ext cx="4573895" cy="3430421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8686800" cy="893763"/>
          </a:xfrm>
        </p:spPr>
        <p:txBody>
          <a:bodyPr/>
          <a:lstStyle/>
          <a:p>
            <a:r>
              <a:rPr lang="en-US" sz="40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DEBRA    R   H  Hemotoxic   Snakebite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96453" y="798931"/>
            <a:ext cx="1992137" cy="3530139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86" y="804036"/>
            <a:ext cx="2008756" cy="3568891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0" y="4343401"/>
            <a:ext cx="9144000" cy="2514600"/>
          </a:xfrm>
        </p:spPr>
        <p:txBody>
          <a:bodyPr/>
          <a:lstStyle/>
          <a:p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46 </a:t>
            </a:r>
            <a:r>
              <a:rPr lang="en-US" sz="2800" b="1" dirty="0" err="1" smtClean="0">
                <a:solidFill>
                  <a:srgbClr val="FFFF00"/>
                </a:solidFill>
                <a:latin typeface="Arial Narrow" panose="020B0606020202030204" pitchFamily="34" charset="0"/>
              </a:rPr>
              <a:t>yrs</a:t>
            </a:r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, F . Bite at 11.40 am, Hospital at 12.00 Noon</a:t>
            </a:r>
            <a:r>
              <a:rPr lang="en-US" sz="2800" dirty="0" smtClean="0"/>
              <a:t>.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Tiny injury on other foot; bleeding non stop.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Pain &amp; Swelling on Bitten foot. 20WBCT= Not Clotted.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Total 20 vials of ASV. Only swelling after 6 hrs. 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Blood </a:t>
            </a:r>
            <a:r>
              <a:rPr lang="en-US" sz="2800" b="1" dirty="0" err="1" smtClean="0">
                <a:solidFill>
                  <a:srgbClr val="FFFF00"/>
                </a:solidFill>
                <a:latin typeface="Arial Narrow" panose="020B0606020202030204" pitchFamily="34" charset="0"/>
              </a:rPr>
              <a:t>Biochem</a:t>
            </a:r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 normal all along. Cured at Debra R H . </a:t>
            </a:r>
            <a:endParaRPr lang="en-US" sz="28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979" y="813752"/>
            <a:ext cx="1981199" cy="351993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44656" y="609600"/>
            <a:ext cx="1046440" cy="6096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2800" dirty="0" smtClean="0"/>
              <a:t>Date of bite : 20.11.2015. Treated by       .             </a:t>
            </a:r>
            <a:r>
              <a:rPr lang="en-US" sz="2800" dirty="0" err="1" smtClean="0"/>
              <a:t>Dr</a:t>
            </a:r>
            <a:r>
              <a:rPr lang="en-US" sz="2800" dirty="0" smtClean="0"/>
              <a:t> </a:t>
            </a:r>
            <a:r>
              <a:rPr lang="en-US" sz="2800" dirty="0" err="1" smtClean="0"/>
              <a:t>Subhendu</a:t>
            </a:r>
            <a:r>
              <a:rPr lang="en-US" sz="2800" dirty="0" smtClean="0"/>
              <a:t> Bag</a:t>
            </a:r>
            <a:endParaRPr lang="en-US" sz="2800" dirty="0"/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686800" cy="685799"/>
          </a:xfrm>
        </p:spPr>
        <p:txBody>
          <a:bodyPr/>
          <a:lstStyle/>
          <a:p>
            <a:r>
              <a:rPr lang="en-US" sz="40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Sea  Snakebites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</p:spPr>
        <p:txBody>
          <a:bodyPr/>
          <a:lstStyle/>
          <a:p>
            <a:r>
              <a:rPr lang="en-US" b="1" dirty="0" err="1" smtClean="0">
                <a:solidFill>
                  <a:srgbClr val="FFFF00"/>
                </a:solidFill>
              </a:rPr>
              <a:t>Myotoxic</a:t>
            </a:r>
            <a:r>
              <a:rPr lang="en-US" b="1" dirty="0" smtClean="0">
                <a:solidFill>
                  <a:srgbClr val="FFFF00"/>
                </a:solidFill>
              </a:rPr>
              <a:t> Venom.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Rare bite . No ASV.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Limb Paresis.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ARF , Myoglobin urea.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Coffee </a:t>
            </a:r>
            <a:r>
              <a:rPr lang="en-US" b="1" dirty="0" err="1" smtClean="0">
                <a:solidFill>
                  <a:srgbClr val="FFFF00"/>
                </a:solidFill>
              </a:rPr>
              <a:t>Colour</a:t>
            </a:r>
            <a:r>
              <a:rPr lang="en-US" b="1" dirty="0" smtClean="0">
                <a:solidFill>
                  <a:srgbClr val="FFFF00"/>
                </a:solidFill>
              </a:rPr>
              <a:t> Urine.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169" y="3519491"/>
            <a:ext cx="2185420" cy="33890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589" y="3536006"/>
            <a:ext cx="1829689" cy="32527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78" y="721389"/>
            <a:ext cx="3886200" cy="27708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2" y="4264968"/>
            <a:ext cx="5029329" cy="2060918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52399"/>
            <a:ext cx="9144000" cy="914400"/>
          </a:xfrm>
        </p:spPr>
        <p:txBody>
          <a:bodyPr/>
          <a:lstStyle/>
          <a:p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Dog Tooth ( ? )  - Hemotoxic </a:t>
            </a:r>
            <a:r>
              <a:rPr lang="en-US" sz="4400" kern="10" dirty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signs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02260" y="655375"/>
            <a:ext cx="6271835" cy="3535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191000"/>
            <a:ext cx="9144000" cy="2666999"/>
          </a:xfrm>
        </p:spPr>
        <p:txBody>
          <a:bodyPr/>
          <a:lstStyle/>
          <a:p>
            <a:r>
              <a:rPr lang="en-US" sz="28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40 </a:t>
            </a:r>
            <a:r>
              <a:rPr lang="en-US" sz="2800" b="1" dirty="0" err="1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yrs</a:t>
            </a:r>
            <a:r>
              <a:rPr lang="en-US" sz="28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, M . H/O : Dog Skeleton / Tooth - injury .</a:t>
            </a:r>
          </a:p>
          <a:p>
            <a:r>
              <a:rPr lang="en-US" sz="3600" b="1" dirty="0" err="1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Sonamukhi</a:t>
            </a:r>
            <a:r>
              <a:rPr lang="en-US" sz="36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Rural </a:t>
            </a:r>
            <a:r>
              <a:rPr lang="en-US" sz="3600" b="1" dirty="0" err="1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Hosp</a:t>
            </a:r>
            <a:r>
              <a:rPr lang="en-US" sz="36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, after 4 hrs.</a:t>
            </a:r>
          </a:p>
          <a:p>
            <a:r>
              <a:rPr lang="en-US" sz="36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20WBCT  = Not Clotted, ASV infused.</a:t>
            </a:r>
          </a:p>
          <a:p>
            <a:r>
              <a:rPr lang="en-US" sz="36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AKI at BSMC&amp;H . </a:t>
            </a:r>
            <a:endParaRPr lang="en-US" sz="3600" b="1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609599"/>
          </a:xfrm>
        </p:spPr>
        <p:txBody>
          <a:bodyPr/>
          <a:lstStyle/>
          <a:p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Surgical Conditions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609600"/>
            <a:ext cx="9067800" cy="62484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</a:rPr>
              <a:t>Immediate Tissue Necrosis in Cobra bite.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Compartment Syndrome in Viper bite.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Gangrene due to tight Ligature.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532" y="2331276"/>
            <a:ext cx="2971800" cy="2228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547" y="2261969"/>
            <a:ext cx="3294360" cy="2190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63" y="4657731"/>
            <a:ext cx="1981200" cy="21991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416" y="4560126"/>
            <a:ext cx="2875131" cy="21563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4429973"/>
            <a:ext cx="2198320" cy="230789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30" y="2261969"/>
            <a:ext cx="1849666" cy="2466223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00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792162"/>
          </a:xfrm>
          <a:solidFill>
            <a:srgbClr val="0000FF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3800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GOKHRO(Indian spectacled Cobra)</a:t>
            </a:r>
            <a:r>
              <a:rPr lang="en-US" sz="3800" smtClean="0">
                <a:latin typeface="Bodoni MT Black" panose="02070A03080606020203" pitchFamily="18" charset="0"/>
              </a:rPr>
              <a:t> 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876800"/>
            <a:ext cx="9144000" cy="1981200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Also known as Kharish,AlGokhro, Dudh-kharish.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Attacking Temperament 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Spectacle mark on back of Hood.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Classical </a:t>
            </a:r>
            <a:r>
              <a:rPr lang="en-US" sz="2400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Neurotoxic</a:t>
            </a: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Venom.</a:t>
            </a:r>
          </a:p>
        </p:txBody>
      </p:sp>
      <p:pic>
        <p:nvPicPr>
          <p:cNvPr id="7172" name="Picture 7" descr="Gokhro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9775" y="1066800"/>
            <a:ext cx="4616450" cy="364807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8" descr="spe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150938"/>
            <a:ext cx="2747963" cy="349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90600"/>
          </a:xfrm>
          <a:solidFill>
            <a:srgbClr val="0000FF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KEUTE (Ind. </a:t>
            </a:r>
            <a:r>
              <a:rPr lang="en-US" sz="4400" b="1" dirty="0" err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Monocled</a:t>
            </a:r>
            <a:r>
              <a:rPr lang="en-US" sz="44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 Cobra)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648200"/>
            <a:ext cx="9144000" cy="22098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Also known as Alkeute , Kalkeute , Samukhbhanga .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Hood marked with a Lotus sign .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Angry &amp; Attacking.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Neurotoxic venom.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005385"/>
            <a:ext cx="5780741" cy="3592220"/>
          </a:xfr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762000"/>
          </a:xfrm>
          <a:solidFill>
            <a:srgbClr val="0000FF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4000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SANKHACHUR ( King Cobra)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" y="4419600"/>
            <a:ext cx="8229600" cy="2209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Longest Hooded &amp; Poisonus snake of the World.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Usually live in forests.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Large amount Neurotoxic Venom. 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Can Kill an Elephant.</a:t>
            </a:r>
          </a:p>
        </p:txBody>
      </p:sp>
      <p:pic>
        <p:nvPicPr>
          <p:cNvPr id="14340" name="Picture 7" descr="Ki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783609"/>
            <a:ext cx="5038725" cy="37560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168" y="791570"/>
            <a:ext cx="2522561" cy="3783842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  <a:solidFill>
            <a:srgbClr val="0000FF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3800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CHANDRABORA(Russell’s Viper)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419600"/>
            <a:ext cx="9144000" cy="24384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Hoodless </a:t>
            </a:r>
            <a:r>
              <a:rPr lang="en-IN" alt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Venomous</a:t>
            </a: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Snake 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Sandal yellow coloured rings ( Chandra ) on body 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Wheesy sound on excitation 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Large Hollow Needle like Fangs 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Hem</a:t>
            </a:r>
            <a:r>
              <a:rPr lang="en-IN" alt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o</a:t>
            </a: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toxic Venom. Also some Neuro sign.</a:t>
            </a:r>
          </a:p>
        </p:txBody>
      </p:sp>
      <p:pic>
        <p:nvPicPr>
          <p:cNvPr id="9220" name="Picture 7" descr="Chandr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914400"/>
            <a:ext cx="6324600" cy="35814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8" descr="Ru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667000"/>
            <a:ext cx="266700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534400" cy="838200"/>
          </a:xfrm>
          <a:solidFill>
            <a:srgbClr val="0000FF"/>
          </a:solidFill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KALACH ( Common Krait )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838200" y="4495800"/>
            <a:ext cx="8007350" cy="23622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Most </a:t>
            </a:r>
            <a:r>
              <a:rPr lang="en-IN" alt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Venomous</a:t>
            </a: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Snake in India , Hoodless 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Very mysterious , night roaming snake.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 Local pain &amp; swelling on bite.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Neurotoxic Venom , Fatal dose 1 mg only.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 benefit by Neostigmine.</a:t>
            </a:r>
          </a:p>
        </p:txBody>
      </p:sp>
      <p:pic>
        <p:nvPicPr>
          <p:cNvPr id="10244" name="Picture 7" descr="Kalach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53994" y="762000"/>
            <a:ext cx="6437625" cy="36925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 rot="16861314">
            <a:off x="-4435547" y="4476446"/>
            <a:ext cx="10134599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FFFF"/>
                </a:solidFill>
              </a:rPr>
              <a:t>www.dayalbandhu.vip</a:t>
            </a:r>
            <a:endParaRPr 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763000" cy="838200"/>
          </a:xfrm>
          <a:solidFill>
            <a:srgbClr val="0000FF"/>
          </a:solidFill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SANKHAMUTI ( Banded Krait)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838200" y="4953000"/>
            <a:ext cx="8007350" cy="1905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Hoodless </a:t>
            </a:r>
            <a:r>
              <a:rPr lang="en-IN" alt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Venomous</a:t>
            </a: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snake 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Very slow and lazy , night roaming snake 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Easily noticed for bright yellow &amp; black color.</a:t>
            </a:r>
          </a:p>
          <a:p>
            <a:pPr algn="ctr" eaLnBrk="1" hangingPunct="1"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Neurotoxic venom.</a:t>
            </a:r>
          </a:p>
        </p:txBody>
      </p:sp>
      <p:pic>
        <p:nvPicPr>
          <p:cNvPr id="13316" name="Picture 7" descr="Sankh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" y="838200"/>
            <a:ext cx="7467600" cy="41910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4" descr="Sakhamuti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3048000"/>
            <a:ext cx="2643187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pPr>
              <a:defRPr/>
            </a:pPr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</a:t>
            </a:r>
            <a:r>
              <a:rPr lang="en-US" sz="5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KRAIT Vs CHITI</a:t>
            </a:r>
            <a:endParaRPr lang="en-US" sz="5400" dirty="0"/>
          </a:p>
        </p:txBody>
      </p:sp>
      <p:pic>
        <p:nvPicPr>
          <p:cNvPr id="16387" name="Content Placeholder 4" descr="Kalach2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2510" y="1382713"/>
            <a:ext cx="4532313" cy="2655887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038600"/>
            <a:ext cx="9144000" cy="2819400"/>
          </a:xfrm>
        </p:spPr>
        <p:txBody>
          <a:bodyPr/>
          <a:lstStyle/>
          <a:p>
            <a:pPr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Krait =Very Slender Bands, up to end of tail </a:t>
            </a:r>
            <a:r>
              <a:rPr lang="en-US" dirty="0" smtClean="0"/>
              <a:t>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</a:rPr>
              <a:t>Chiti= Wider Bands starting from neck.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</a:rPr>
              <a:t>Krait = strictly night roaming, blackish 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</a:rPr>
              <a:t>Chiti =  Grey to Saffron color. V </a:t>
            </a:r>
            <a:r>
              <a:rPr lang="en-US" b="1" smtClean="0">
                <a:solidFill>
                  <a:srgbClr val="FFFF00"/>
                </a:solidFill>
              </a:rPr>
              <a:t>at neck.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413" y="1323881"/>
            <a:ext cx="4720461" cy="2714720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14399"/>
          </a:xfrm>
        </p:spPr>
        <p:txBody>
          <a:bodyPr/>
          <a:lstStyle/>
          <a:p>
            <a:pPr>
              <a:defRPr/>
            </a:pPr>
            <a:r>
              <a:rPr lang="en-US" sz="5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PTOSIS      IS     THE     SIGN</a:t>
            </a:r>
            <a:endParaRPr lang="en-US" sz="54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838200"/>
            <a:ext cx="8686800" cy="5292725"/>
          </a:xfrm>
        </p:spPr>
        <p:txBody>
          <a:bodyPr/>
          <a:lstStyle/>
          <a:p>
            <a:pPr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Ptosis is the Earliest Sign of Neurotoxicity.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Any </a:t>
            </a:r>
            <a:r>
              <a:rPr lang="en-US" sz="2800" b="1" dirty="0" smtClean="0">
                <a:solidFill>
                  <a:srgbClr val="E119C9"/>
                </a:solidFill>
              </a:rPr>
              <a:t>unexplained Bilateral </a:t>
            </a:r>
            <a:r>
              <a:rPr lang="en-US" sz="2800" b="1" dirty="0" smtClean="0">
                <a:solidFill>
                  <a:srgbClr val="FFFF00"/>
                </a:solidFill>
              </a:rPr>
              <a:t>Ptosis .</a:t>
            </a:r>
          </a:p>
          <a:p>
            <a:pPr>
              <a:buFont typeface="Wingdings" panose="05000000000000000000" pitchFamily="2" charset="2"/>
              <a:buChar char="q"/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Bilateral Ptosis Seen in All W B Snake Venom.</a:t>
            </a:r>
            <a:endParaRPr lang="en-US" sz="2800" b="1" dirty="0">
              <a:solidFill>
                <a:srgbClr val="FFFF00"/>
              </a:solidFill>
            </a:endParaRPr>
          </a:p>
        </p:txBody>
      </p:sp>
      <p:pic>
        <p:nvPicPr>
          <p:cNvPr id="11268" name="Picture 5" descr="ptosi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3538"/>
            <a:ext cx="4191000" cy="395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PtosisSama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499105" y="2933700"/>
            <a:ext cx="4525702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14399"/>
          </a:xfrm>
        </p:spPr>
        <p:txBody>
          <a:bodyPr/>
          <a:lstStyle/>
          <a:p>
            <a:r>
              <a:rPr lang="en-US" sz="4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PTOSIS       IN         Other Bite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514" y="914400"/>
            <a:ext cx="5772886" cy="3107582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4021982"/>
            <a:ext cx="8991600" cy="2836017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</a:rPr>
              <a:t>Spider Bite Case of Debra ( May- 2015).</a:t>
            </a:r>
          </a:p>
          <a:p>
            <a:pPr marL="0" indent="0">
              <a:buNone/>
            </a:pPr>
            <a:endParaRPr lang="en-US" b="1" dirty="0" smtClean="0">
              <a:solidFill>
                <a:srgbClr val="FFFF00"/>
              </a:solidFill>
            </a:endParaRPr>
          </a:p>
          <a:p>
            <a:r>
              <a:rPr lang="en-US" sz="2800" b="1" dirty="0" smtClean="0">
                <a:solidFill>
                  <a:srgbClr val="FFFF00"/>
                </a:solidFill>
              </a:rPr>
              <a:t>Severe Pain in Scorpion Sting.</a:t>
            </a:r>
          </a:p>
          <a:p>
            <a:r>
              <a:rPr lang="en-US" sz="2400" b="1" dirty="0" smtClean="0">
                <a:solidFill>
                  <a:srgbClr val="FFFF00"/>
                </a:solidFill>
              </a:rPr>
              <a:t>No Ptosis , No Swelling in Scorpion.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200" y="4612105"/>
            <a:ext cx="2844800" cy="2245895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CHITI Bora or Wolf Snake</a:t>
            </a:r>
            <a:endParaRPr lang="en-US" sz="38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" y="5257800"/>
            <a:ext cx="8388350" cy="16002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Non-venomous snake .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 bands in tail area.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Domestic snake , confused with kalach.</a:t>
            </a:r>
          </a:p>
        </p:txBody>
      </p:sp>
      <p:pic>
        <p:nvPicPr>
          <p:cNvPr id="15364" name="Picture 7" descr="Chiti copy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3000" y="658813"/>
            <a:ext cx="7315200" cy="44799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4" descr="BenKALA copy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81400"/>
            <a:ext cx="2993814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5175" cy="838200"/>
          </a:xfrm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eaLnBrk="1" hangingPunct="1">
              <a:defRPr/>
            </a:pPr>
            <a:r>
              <a:rPr lang="en-US" sz="3800" b="1" dirty="0" smtClean="0">
                <a:solidFill>
                  <a:srgbClr val="CC66FF"/>
                </a:solidFill>
                <a:latin typeface="Bookman Old Style" panose="02050604050505020204" pitchFamily="18" charset="0"/>
              </a:rPr>
              <a:t>TUTUR (Common Sand Boa )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724400"/>
            <a:ext cx="5715000" cy="2438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4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Confusing with Russell’s Viper</a:t>
            </a:r>
            <a:r>
              <a:rPr lang="en-US" sz="2000" smtClean="0"/>
              <a:t> 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Rings on body are incomplete.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Tail is more blunt 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Looks like baby python.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Non-poisonous.</a:t>
            </a:r>
          </a:p>
        </p:txBody>
      </p:sp>
      <p:pic>
        <p:nvPicPr>
          <p:cNvPr id="17412" name="Picture 7" descr="tutu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914400"/>
            <a:ext cx="8099425" cy="3790950"/>
          </a:xfrm>
        </p:spPr>
      </p:pic>
      <p:pic>
        <p:nvPicPr>
          <p:cNvPr id="17413" name="Picture 8" descr="Chandra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914900"/>
            <a:ext cx="30480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smtClean="0"/>
              <a:t>           </a:t>
            </a:r>
            <a:r>
              <a:rPr lang="en-US" sz="40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RED SAND BOA</a:t>
            </a:r>
          </a:p>
        </p:txBody>
      </p:sp>
      <p:pic>
        <p:nvPicPr>
          <p:cNvPr id="18435" name="Picture 7" descr="Lalb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219200"/>
            <a:ext cx="4572000" cy="3151188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4" name="Rectangle 6"/>
          <p:cNvSpPr>
            <a:spLocks noGrp="1" noChangeArrowheads="1"/>
          </p:cNvSpPr>
          <p:nvPr>
            <p:ph type="body" sz="half" idx="3"/>
          </p:nvPr>
        </p:nvSpPr>
        <p:spPr>
          <a:xfrm>
            <a:off x="457200" y="4495800"/>
            <a:ext cx="8229600" cy="23622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Non poisonous .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Tail and Mouth alike.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Very Slow , night roaming snake .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Charmers show as two-mouth snake .</a:t>
            </a:r>
          </a:p>
        </p:txBody>
      </p:sp>
      <p:pic>
        <p:nvPicPr>
          <p:cNvPr id="18437" name="Picture 9" descr="Badulal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1382713"/>
            <a:ext cx="4572000" cy="287337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sz="3800" dirty="0" smtClean="0"/>
              <a:t> </a:t>
            </a:r>
            <a:r>
              <a:rPr lang="en-US" sz="3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LAUDOGA ( Comn. Vine snake)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838200" y="4953000"/>
            <a:ext cx="8007350" cy="19050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Slender green long snake .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Nonpoisonous.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Very speedy .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Usually bite on defense .</a:t>
            </a:r>
          </a:p>
        </p:txBody>
      </p:sp>
      <p:pic>
        <p:nvPicPr>
          <p:cNvPr id="19460" name="Picture 7" descr="Lau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3000" y="701675"/>
            <a:ext cx="6858000" cy="41751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7848600" cy="9144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          </a:t>
            </a:r>
            <a:r>
              <a:rPr lang="en-US" b="1" smtClean="0">
                <a:solidFill>
                  <a:schemeClr val="hlink"/>
                </a:solidFill>
                <a:latin typeface="Rockwell Extra Bold" panose="02060903040505020403" pitchFamily="18" charset="0"/>
              </a:rPr>
              <a:t>BETT ACHHRA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343400"/>
            <a:ext cx="5410200" cy="21336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Bronzeback Tree snake .</a:t>
            </a:r>
          </a:p>
          <a:p>
            <a:pPr eaLnBrk="1" hangingPunct="1">
              <a:defRPr/>
            </a:pPr>
            <a:r>
              <a:rPr lang="en-US" sz="28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Nonpoisonous.</a:t>
            </a:r>
          </a:p>
          <a:p>
            <a:pPr eaLnBrk="1" hangingPunct="1">
              <a:defRPr/>
            </a:pPr>
            <a:r>
              <a:rPr lang="en-US" sz="28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Usually tree snake .</a:t>
            </a:r>
          </a:p>
          <a:p>
            <a:pPr eaLnBrk="1" hangingPunct="1">
              <a:defRPr/>
            </a:pPr>
            <a:r>
              <a:rPr lang="en-US" sz="28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Seldom bite .</a:t>
            </a:r>
          </a:p>
        </p:txBody>
      </p:sp>
      <p:pic>
        <p:nvPicPr>
          <p:cNvPr id="20484" name="Content Placeholder 6" descr="Bethachhra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00200" y="762000"/>
            <a:ext cx="6400800" cy="3657600"/>
          </a:xfr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>
          <a:xfrm>
            <a:off x="-381000" y="0"/>
            <a:ext cx="8385175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latin typeface="Bookman Old Style" panose="02050604050505020204" pitchFamily="18" charset="0"/>
              </a:rPr>
              <a:t>              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KALNAGINI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838200" y="4953000"/>
            <a:ext cx="8007350" cy="1905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Ornamental Flying Snake 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NONPOISONOUS 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Nice to look at , so kept as pet.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Usually live in trees .</a:t>
            </a:r>
          </a:p>
        </p:txBody>
      </p:sp>
      <p:pic>
        <p:nvPicPr>
          <p:cNvPr id="21508" name="Picture 7" descr="Kalna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4600" y="668338"/>
            <a:ext cx="4343400" cy="4379912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5175" cy="762000"/>
          </a:xfr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eaLnBrk="1" hangingPunct="1">
              <a:defRPr/>
            </a:pPr>
            <a:r>
              <a:rPr lang="en-US" sz="50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DANRAS</a:t>
            </a:r>
          </a:p>
        </p:txBody>
      </p:sp>
      <p:pic>
        <p:nvPicPr>
          <p:cNvPr id="22533" name="Picture 5" descr="Danras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88" y="671513"/>
            <a:ext cx="6169025" cy="3836987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23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4572000"/>
            <a:ext cx="9144000" cy="2286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Greenish Black in colour, also Yellow &amp; Grey.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Very speedy . Long snake.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No Hood , Nonpoisonus.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Peridomestic habitat.</a:t>
            </a:r>
          </a:p>
          <a:p>
            <a:pPr eaLnBrk="1" hangingPunct="1">
              <a:defRPr/>
            </a:pPr>
            <a:endParaRPr lang="en-US" sz="2800" b="1" dirty="0" smtClean="0">
              <a:solidFill>
                <a:schemeClr val="hlink"/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endParaRPr lang="en-US" sz="2800" dirty="0" smtClean="0"/>
          </a:p>
        </p:txBody>
      </p:sp>
      <p:pic>
        <p:nvPicPr>
          <p:cNvPr id="22535" name="Picture 6" descr="Danr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600200"/>
            <a:ext cx="3124200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Rectangle 6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4953000"/>
            <a:ext cx="5029200" cy="1905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Very Large Snake.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b="1" dirty="0" err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Nonvenomus</a:t>
            </a: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 , No hood.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Kills by pressure.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Colour Varies.</a:t>
            </a:r>
          </a:p>
        </p:txBody>
      </p:sp>
      <p:pic>
        <p:nvPicPr>
          <p:cNvPr id="23555" name="Picture 7" descr="Pyth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838200"/>
            <a:ext cx="6626225" cy="418941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8" descr="badupyt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438" y="4800600"/>
            <a:ext cx="2849562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WordArt 9"/>
          <p:cNvSpPr>
            <a:spLocks noChangeArrowheads="1" noChangeShapeType="1" noTextEdit="1"/>
          </p:cNvSpPr>
          <p:nvPr/>
        </p:nvSpPr>
        <p:spPr bwMode="auto">
          <a:xfrm>
            <a:off x="2286000" y="0"/>
            <a:ext cx="4114800" cy="800100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PYTHON</a:t>
            </a:r>
          </a:p>
        </p:txBody>
      </p:sp>
      <p:pic>
        <p:nvPicPr>
          <p:cNvPr id="23558" name="Picture 5" descr="Slide1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050" y="1476375"/>
            <a:ext cx="2520950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1440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92D050"/>
                </a:solidFill>
                <a:latin typeface="Bookman Old Style" panose="02050604050505020204" pitchFamily="18" charset="0"/>
              </a:rPr>
              <a:t>1. DHORA, 2. HELE, 3.JALMETELI</a:t>
            </a:r>
          </a:p>
        </p:txBody>
      </p:sp>
      <p:pic>
        <p:nvPicPr>
          <p:cNvPr id="25603" name="Picture 8" descr="Badu Dhor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057400"/>
            <a:ext cx="4648200" cy="259397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9" descr="baduhele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600200"/>
            <a:ext cx="4495800" cy="14652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10" descr="Badumeteli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00600" y="3124200"/>
            <a:ext cx="4044950" cy="239395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6" name="Text Box 11"/>
          <p:cNvSpPr txBox="1">
            <a:spLocks noChangeArrowheads="1"/>
          </p:cNvSpPr>
          <p:nvPr/>
        </p:nvSpPr>
        <p:spPr bwMode="auto">
          <a:xfrm>
            <a:off x="381000" y="5410200"/>
            <a:ext cx="87630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sz="2800" b="1" dirty="0" err="1">
                <a:solidFill>
                  <a:schemeClr val="hlink"/>
                </a:solidFill>
                <a:latin typeface="Bookman Old Style" panose="02050604050505020204" pitchFamily="18" charset="0"/>
              </a:rPr>
              <a:t>Dhora</a:t>
            </a:r>
            <a:r>
              <a:rPr lang="en-US" sz="2800" b="1" dirty="0">
                <a:solidFill>
                  <a:schemeClr val="hlink"/>
                </a:solidFill>
                <a:latin typeface="Bookman Old Style" panose="02050604050505020204" pitchFamily="18" charset="0"/>
              </a:rPr>
              <a:t> &amp; </a:t>
            </a:r>
            <a:r>
              <a:rPr lang="en-US" sz="2800" b="1" dirty="0" err="1">
                <a:solidFill>
                  <a:schemeClr val="hlink"/>
                </a:solidFill>
                <a:latin typeface="Bookman Old Style" panose="02050604050505020204" pitchFamily="18" charset="0"/>
              </a:rPr>
              <a:t>Jalmeteli</a:t>
            </a:r>
            <a:r>
              <a:rPr lang="en-US" sz="2800" b="1" dirty="0">
                <a:solidFill>
                  <a:schemeClr val="hlink"/>
                </a:solidFill>
                <a:latin typeface="Bookman Old Style" panose="02050604050505020204" pitchFamily="18" charset="0"/>
              </a:rPr>
              <a:t> mainly water snakes .</a:t>
            </a:r>
          </a:p>
          <a:p>
            <a:pPr algn="ctr"/>
            <a:r>
              <a:rPr lang="en-US" sz="2800" b="1" dirty="0" err="1">
                <a:solidFill>
                  <a:schemeClr val="hlink"/>
                </a:solidFill>
                <a:latin typeface="Bookman Old Style" panose="02050604050505020204" pitchFamily="18" charset="0"/>
              </a:rPr>
              <a:t>Hele</a:t>
            </a:r>
            <a:r>
              <a:rPr lang="en-US" sz="2800" b="1" dirty="0">
                <a:solidFill>
                  <a:schemeClr val="hlink"/>
                </a:solidFill>
                <a:latin typeface="Bookman Old Style" panose="02050604050505020204" pitchFamily="18" charset="0"/>
              </a:rPr>
              <a:t> </a:t>
            </a:r>
            <a:r>
              <a:rPr lang="en-US" sz="2800" b="1" dirty="0" err="1">
                <a:solidFill>
                  <a:schemeClr val="hlink"/>
                </a:solidFill>
                <a:latin typeface="Bookman Old Style" panose="02050604050505020204" pitchFamily="18" charset="0"/>
              </a:rPr>
              <a:t>livs</a:t>
            </a:r>
            <a:r>
              <a:rPr lang="en-US" sz="2800" b="1" dirty="0">
                <a:solidFill>
                  <a:schemeClr val="hlink"/>
                </a:solidFill>
                <a:latin typeface="Bookman Old Style" panose="02050604050505020204" pitchFamily="18" charset="0"/>
              </a:rPr>
              <a:t> in land.</a:t>
            </a:r>
          </a:p>
          <a:p>
            <a:pPr algn="ctr"/>
            <a:r>
              <a:rPr lang="en-US" sz="2800" b="1" dirty="0">
                <a:solidFill>
                  <a:schemeClr val="hlink"/>
                </a:solidFill>
                <a:latin typeface="Bookman Old Style" panose="02050604050505020204" pitchFamily="18" charset="0"/>
              </a:rPr>
              <a:t>All Very Known </a:t>
            </a:r>
            <a:r>
              <a:rPr lang="en-US" sz="2800" b="1" dirty="0" err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Nonvenomus</a:t>
            </a:r>
            <a:r>
              <a:rPr lang="en-US" sz="2800" b="1" dirty="0" smtClean="0">
                <a:solidFill>
                  <a:schemeClr val="hlink"/>
                </a:solidFill>
                <a:latin typeface="Bookman Old Style" panose="02050604050505020204" pitchFamily="18" charset="0"/>
              </a:rPr>
              <a:t> </a:t>
            </a:r>
            <a:r>
              <a:rPr lang="en-US" sz="2800" b="1" dirty="0">
                <a:solidFill>
                  <a:schemeClr val="hlink"/>
                </a:solidFill>
                <a:latin typeface="Bookman Old Style" panose="02050604050505020204" pitchFamily="18" charset="0"/>
              </a:rPr>
              <a:t>Snakes.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991600" cy="990600"/>
          </a:xfr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eaLnBrk="1" hangingPunct="1">
              <a:defRPr/>
            </a:pPr>
            <a:r>
              <a:rPr lang="en-US" sz="3800" b="1" dirty="0" smtClean="0">
                <a:solidFill>
                  <a:srgbClr val="FFFF00"/>
                </a:solidFill>
              </a:rPr>
              <a:t> </a:t>
            </a:r>
            <a:r>
              <a:rPr lang="en-US" sz="3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OTHER </a:t>
            </a:r>
            <a:br>
              <a:rPr lang="en-US" sz="3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</a:br>
            <a:r>
              <a:rPr lang="en-US" sz="3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SO CALLED  SNAKES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5715000"/>
          </a:xfrm>
        </p:spPr>
        <p:txBody>
          <a:bodyPr/>
          <a:lstStyle/>
          <a:p>
            <a:pPr marL="609600" indent="-609600"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solidFill>
                  <a:srgbClr val="00FFFF"/>
                </a:solidFill>
                <a:latin typeface="Bookman Old Style" panose="02050604050505020204" pitchFamily="18" charset="0"/>
              </a:rPr>
              <a:t>Monitor Lizard ( Go-</a:t>
            </a:r>
            <a:r>
              <a:rPr lang="en-US" b="1" dirty="0" err="1" smtClean="0">
                <a:solidFill>
                  <a:srgbClr val="00FFFF"/>
                </a:solidFill>
                <a:latin typeface="Bookman Old Style" panose="02050604050505020204" pitchFamily="18" charset="0"/>
              </a:rPr>
              <a:t>saap</a:t>
            </a:r>
            <a:r>
              <a:rPr lang="en-US" b="1" dirty="0" smtClean="0">
                <a:solidFill>
                  <a:srgbClr val="00FFFF"/>
                </a:solidFill>
                <a:latin typeface="Bookman Old Style" panose="02050604050505020204" pitchFamily="18" charset="0"/>
              </a:rPr>
              <a:t> ) is not snake ; nonpoisonous.</a:t>
            </a:r>
          </a:p>
          <a:p>
            <a:pPr marL="609600" indent="-609600"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latin typeface="Bookman Old Style" panose="02050604050505020204" pitchFamily="18" charset="0"/>
              </a:rPr>
              <a:t>CHAMELLION ( TAKSHAK ) ONE TYPE OF LIZARD ; NO VENOM</a:t>
            </a:r>
          </a:p>
          <a:p>
            <a:pPr marL="609600" indent="-609600"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b="1" dirty="0" smtClean="0">
              <a:solidFill>
                <a:srgbClr val="00FFFF"/>
              </a:solidFill>
              <a:latin typeface="Bookman Old Style" panose="02050604050505020204" pitchFamily="18" charset="0"/>
            </a:endParaRPr>
          </a:p>
          <a:p>
            <a:pPr marL="609600" indent="-609600"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b="1" dirty="0" smtClean="0">
              <a:solidFill>
                <a:srgbClr val="00FFFF"/>
              </a:solidFill>
              <a:latin typeface="Bookman Old Style" panose="02050604050505020204" pitchFamily="18" charset="0"/>
            </a:endParaRPr>
          </a:p>
          <a:p>
            <a:pPr marL="609600" indent="-609600" algn="ctr" eaLnBrk="1" hangingPunct="1">
              <a:lnSpc>
                <a:spcPct val="90000"/>
              </a:lnSpc>
              <a:defRPr/>
            </a:pP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dirty="0" smtClean="0">
              <a:solidFill>
                <a:schemeClr val="folHlink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dirty="0" smtClean="0">
              <a:solidFill>
                <a:schemeClr val="folHlink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defRPr/>
            </a:pPr>
            <a:endParaRPr lang="en-US" dirty="0" smtClean="0">
              <a:solidFill>
                <a:schemeClr val="folHlink"/>
              </a:solidFill>
            </a:endParaRPr>
          </a:p>
        </p:txBody>
      </p:sp>
      <p:pic>
        <p:nvPicPr>
          <p:cNvPr id="26630" name="Picture 6" descr="G:\All Snakes\Badugosap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6600"/>
            <a:ext cx="48768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 descr="E:\All Snakes\takshak cop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613" y="3302000"/>
            <a:ext cx="4243387" cy="332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pPr>
              <a:defRPr/>
            </a:pPr>
            <a:r>
              <a:rPr lang="en-US" sz="48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SOME  PECULIAR  SNAKES</a:t>
            </a:r>
            <a:endParaRPr lang="en-US" sz="48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pic>
        <p:nvPicPr>
          <p:cNvPr id="27651" name="Content Placeholder 3" descr="Gechhobor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62000"/>
            <a:ext cx="3346450" cy="2859088"/>
          </a:xfrm>
        </p:spPr>
      </p:pic>
      <p:pic>
        <p:nvPicPr>
          <p:cNvPr id="27652" name="Picture 4" descr="Puy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838200"/>
            <a:ext cx="1828800" cy="275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udayka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8" y="852488"/>
            <a:ext cx="3929062" cy="272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TextBox 6"/>
          <p:cNvSpPr txBox="1">
            <a:spLocks noChangeArrowheads="1"/>
          </p:cNvSpPr>
          <p:nvPr/>
        </p:nvSpPr>
        <p:spPr bwMode="auto">
          <a:xfrm>
            <a:off x="0" y="3657600"/>
            <a:ext cx="914400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2800" b="1">
                <a:solidFill>
                  <a:srgbClr val="FFFF00"/>
                </a:solidFill>
                <a:latin typeface="Bookman Old Style" panose="02050604050505020204" pitchFamily="18" charset="0"/>
              </a:rPr>
              <a:t>GREEN TREE SNAKES  ARE A VARIETY OF PIT VIPER ( in WB); Practically non Venomous.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>
                <a:solidFill>
                  <a:srgbClr val="FFFF00"/>
                </a:solidFill>
                <a:latin typeface="Bookman Old Style" panose="02050604050505020204" pitchFamily="18" charset="0"/>
              </a:rPr>
              <a:t>Highly venomous in Kerala And Tamilnadu.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>
                <a:solidFill>
                  <a:srgbClr val="FFFF00"/>
                </a:solidFill>
                <a:latin typeface="Bookman Old Style" panose="02050604050505020204" pitchFamily="18" charset="0"/>
              </a:rPr>
              <a:t>Udaykaal ( Kukri) is a  rare Non Venomous snake of W B 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>
                <a:solidFill>
                  <a:srgbClr val="FFFF00"/>
                </a:solidFill>
                <a:latin typeface="Bookman Old Style" panose="02050604050505020204" pitchFamily="18" charset="0"/>
              </a:rPr>
              <a:t>PUYE or TELAA is the smallest snake of world        ; Seen in W B . Non Venomous.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en-IN" sz="48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  <a:t>Mountain Pit Viper</a:t>
            </a:r>
            <a:endParaRPr lang="en-IN" sz="4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4953000"/>
            <a:ext cx="9144000" cy="19050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Found only in Darjeeling Hills of WB.</a:t>
            </a:r>
            <a:endParaRPr lang="en-IN" b="1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Local Name : GURBE.</a:t>
            </a:r>
          </a:p>
          <a:p>
            <a:pPr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Pure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Hemotoxic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 Venom.</a:t>
            </a:r>
            <a:endParaRPr lang="en-IN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8676" name="Picture 5" descr="Gurb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8" y="1377950"/>
            <a:ext cx="4684712" cy="311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5" descr="mountainPi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295400"/>
            <a:ext cx="409575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08719"/>
          </a:xfrm>
        </p:spPr>
        <p:txBody>
          <a:bodyPr/>
          <a:lstStyle/>
          <a:p>
            <a:r>
              <a:rPr lang="en-US" sz="48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North Bengal &amp; NE Special</a:t>
            </a:r>
            <a:endParaRPr lang="en-IN" sz="4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933838"/>
            <a:ext cx="3888430" cy="2573655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136" y="908050"/>
            <a:ext cx="2826577" cy="2520950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0" y="5564082"/>
            <a:ext cx="9144000" cy="1177286"/>
          </a:xfrm>
        </p:spPr>
        <p:txBody>
          <a:bodyPr/>
          <a:lstStyle/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SALAZAR’s &amp; Mountain Pits :Hemotoxic</a:t>
            </a:r>
          </a:p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Wall’s &amp; </a:t>
            </a:r>
            <a:r>
              <a:rPr lang="en-IN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Blach</a:t>
            </a:r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Kraits : Neurotoxic.</a:t>
            </a:r>
            <a:endParaRPr lang="en-IN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336" y="3509045"/>
            <a:ext cx="2645664" cy="19629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908" y="3361973"/>
            <a:ext cx="3385583" cy="22570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37" y="3513772"/>
            <a:ext cx="3176945" cy="205031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786050" y="1142984"/>
            <a:ext cx="285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600" dirty="0" smtClean="0">
                <a:solidFill>
                  <a:schemeClr val="tx2"/>
                </a:solidFill>
              </a:rPr>
              <a:t>www.dayalbandhu.vip</a:t>
            </a:r>
            <a:endParaRPr lang="en-US" sz="16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 advClick="0" advTm="10000">
    <p:blinds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1" name="Rectangle 9"/>
          <p:cNvSpPr>
            <a:spLocks noGrp="1" noChangeArrowheads="1"/>
          </p:cNvSpPr>
          <p:nvPr>
            <p:ph type="body" sz="half" idx="3"/>
          </p:nvPr>
        </p:nvSpPr>
        <p:spPr>
          <a:xfrm>
            <a:off x="457200" y="4419600"/>
            <a:ext cx="8229600" cy="24384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Do it </a:t>
            </a:r>
            <a:r>
              <a:rPr lang="en-US" sz="2800" b="1" smtClean="0">
                <a:solidFill>
                  <a:srgbClr val="FF00FF"/>
                </a:solidFill>
                <a:latin typeface="Bookman Old Style" panose="02050604050505020204" pitchFamily="18" charset="0"/>
              </a:rPr>
              <a:t>R I G H T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smtClean="0">
                <a:solidFill>
                  <a:srgbClr val="FF00FF"/>
                </a:solidFill>
                <a:latin typeface="Bookman Old Style" panose="02050604050505020204" pitchFamily="18" charset="0"/>
              </a:rPr>
              <a:t>R</a:t>
            </a:r>
            <a:r>
              <a:rPr lang="en-US" sz="28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 = Reassure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smtClean="0">
                <a:solidFill>
                  <a:srgbClr val="FF00FF"/>
                </a:solidFill>
                <a:latin typeface="Bookman Old Style" panose="02050604050505020204" pitchFamily="18" charset="0"/>
              </a:rPr>
              <a:t>I</a:t>
            </a:r>
            <a:r>
              <a:rPr lang="en-US" sz="28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 = Immobilize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smtClean="0">
                <a:solidFill>
                  <a:srgbClr val="FF00FF"/>
                </a:solidFill>
                <a:latin typeface="Bookman Old Style" panose="02050604050505020204" pitchFamily="18" charset="0"/>
              </a:rPr>
              <a:t>G &amp; H</a:t>
            </a:r>
            <a:r>
              <a:rPr lang="en-US" sz="28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 = Go to Hospital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smtClean="0">
                <a:solidFill>
                  <a:srgbClr val="FF00FF"/>
                </a:solidFill>
                <a:latin typeface="Bookman Old Style" panose="02050604050505020204" pitchFamily="18" charset="0"/>
              </a:rPr>
              <a:t>T </a:t>
            </a:r>
            <a:r>
              <a:rPr lang="en-US" sz="2800" b="1" smtClean="0">
                <a:solidFill>
                  <a:schemeClr val="hlink"/>
                </a:solidFill>
                <a:latin typeface="Bookman Old Style" panose="02050604050505020204" pitchFamily="18" charset="0"/>
              </a:rPr>
              <a:t>= Tell the Doctor.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sz="2800" b="1" smtClean="0">
              <a:solidFill>
                <a:schemeClr val="hlink"/>
              </a:solidFill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sz="2800" b="1" smtClean="0">
              <a:solidFill>
                <a:srgbClr val="FF00FF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9699" name="Picture 10" descr="lig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33020" y="1219200"/>
            <a:ext cx="3634084" cy="32131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11" descr="Snake Habra 01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295400"/>
            <a:ext cx="3962400" cy="30480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WordArt 12"/>
          <p:cNvSpPr>
            <a:spLocks noChangeArrowheads="1" noChangeShapeType="1" noTextEdit="1"/>
          </p:cNvSpPr>
          <p:nvPr/>
        </p:nvSpPr>
        <p:spPr bwMode="auto">
          <a:xfrm>
            <a:off x="990600" y="228600"/>
            <a:ext cx="7010400" cy="914400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National Protocol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  <a:ln>
            <a:solidFill>
              <a:srgbClr val="E119C9"/>
            </a:solidFill>
          </a:ln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IMMOBILIZATION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724400"/>
            <a:ext cx="9144000" cy="2133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Immobilization is more important than ligature.</a:t>
            </a:r>
          </a:p>
          <a:p>
            <a:pPr>
              <a:defRPr/>
            </a:pPr>
            <a:r>
              <a:rPr lang="en-U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Immobilize like a fractured limb.</a:t>
            </a:r>
          </a:p>
          <a:p>
            <a:pPr>
              <a:defRPr/>
            </a:pPr>
            <a:r>
              <a:rPr lang="en-U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Ligature may be dangerous.</a:t>
            </a:r>
          </a:p>
          <a:p>
            <a:pPr>
              <a:defRPr/>
            </a:pPr>
            <a:r>
              <a:rPr lang="en-U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Try to carry in Supine position. </a:t>
            </a:r>
            <a:endParaRPr lang="en-U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0724" name="Picture 11" descr="Snake Habra 01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9700" y="990600"/>
            <a:ext cx="5829300" cy="38100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14399"/>
          </a:xfrm>
        </p:spPr>
        <p:txBody>
          <a:bodyPr/>
          <a:lstStyle/>
          <a:p>
            <a:pPr>
              <a:defRPr/>
            </a:pPr>
            <a:r>
              <a:rPr lang="en-US" sz="40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Gangrene   Due   To    LIGATURE</a:t>
            </a:r>
            <a:endParaRPr lang="en-IN" dirty="0"/>
          </a:p>
        </p:txBody>
      </p:sp>
      <p:pic>
        <p:nvPicPr>
          <p:cNvPr id="31747" name="Content Placeholder 4" descr="GangreneBibartan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832317" y="838200"/>
            <a:ext cx="5730191" cy="38100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4724400"/>
            <a:ext cx="8839200" cy="19812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No Tight Ligature / Tourniquet  in Viper bite.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Ligature may lead to Gangrene.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Surgical treatment needed.</a:t>
            </a:r>
            <a:endParaRPr lang="en-IN" b="1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14399"/>
          </a:xfrm>
        </p:spPr>
        <p:txBody>
          <a:bodyPr/>
          <a:lstStyle/>
          <a:p>
            <a:pPr>
              <a:defRPr/>
            </a:pPr>
            <a:r>
              <a:rPr lang="en-US" sz="4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GO To HOSPITAL</a:t>
            </a:r>
            <a:endParaRPr lang="en-US" dirty="0"/>
          </a:p>
        </p:txBody>
      </p:sp>
      <p:pic>
        <p:nvPicPr>
          <p:cNvPr id="32771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212185" y="784919"/>
            <a:ext cx="4648192" cy="3481587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4267200"/>
            <a:ext cx="8915400" cy="25908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CARRY ON A TWOWHEELER OR COT.</a:t>
            </a:r>
          </a:p>
          <a:p>
            <a:pPr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ONE SHOULD SIT BEHIND THE Pt.</a:t>
            </a:r>
          </a:p>
          <a:p>
            <a:pPr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Third passenger should note progress.</a:t>
            </a:r>
          </a:p>
          <a:p>
            <a:pPr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Patient must not walk or run.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5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4800600"/>
            <a:ext cx="9144000" cy="2057400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Any Health Centre Where AVS is Available.</a:t>
            </a:r>
          </a:p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Preferably Nearest Health Centre.</a:t>
            </a:r>
          </a:p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1st Hour is Golden Hour.</a:t>
            </a:r>
          </a:p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Don’t try to Go to distant City.</a:t>
            </a:r>
          </a:p>
        </p:txBody>
      </p:sp>
      <p:pic>
        <p:nvPicPr>
          <p:cNvPr id="33795" name="Picture 14" descr="Avs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371600"/>
            <a:ext cx="4191000" cy="313531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15" descr="avsclose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76800" y="1371600"/>
            <a:ext cx="3565525" cy="3144838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81000" y="0"/>
            <a:ext cx="8763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ookman Old Style" panose="02050604050505020204" pitchFamily="18" charset="0"/>
              </a:rPr>
              <a:t>GO TO HOSPITAL</a:t>
            </a:r>
            <a:endParaRPr lang="en-US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3798" name="TextBox 5"/>
          <p:cNvSpPr txBox="1">
            <a:spLocks noChangeArrowheads="1"/>
          </p:cNvSpPr>
          <p:nvPr/>
        </p:nvSpPr>
        <p:spPr bwMode="auto">
          <a:xfrm>
            <a:off x="1447800" y="762000"/>
            <a:ext cx="6553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sz="2800" b="1">
                <a:solidFill>
                  <a:srgbClr val="FFFF00"/>
                </a:solidFill>
                <a:cs typeface="Tahoma" panose="020B0604030504040204" pitchFamily="34" charset="0"/>
              </a:rPr>
              <a:t>Minutes count for Viper Bite</a:t>
            </a:r>
          </a:p>
        </p:txBody>
      </p:sp>
      <p:sp>
        <p:nvSpPr>
          <p:cNvPr id="33799" name="TextBox 6"/>
          <p:cNvSpPr txBox="1">
            <a:spLocks noChangeArrowheads="1"/>
          </p:cNvSpPr>
          <p:nvPr/>
        </p:nvSpPr>
        <p:spPr bwMode="auto">
          <a:xfrm>
            <a:off x="2743200" y="4419600"/>
            <a:ext cx="3200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/>
              <a:t>www.50000snake.webs.com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19200"/>
            <a:ext cx="9144000" cy="5638800"/>
          </a:xfrm>
        </p:spPr>
        <p:txBody>
          <a:bodyPr/>
          <a:lstStyle/>
          <a:p>
            <a:pPr marL="609600" indent="-609600" algn="ctr" eaLnBrk="1" hangingPunct="1">
              <a:buFont typeface="Wingdings" panose="05000000000000000000" pitchFamily="2" charset="2"/>
              <a:buNone/>
              <a:defRPr/>
            </a:pP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marL="609600" indent="-609600" algn="ctr" eaLnBrk="1" hangingPunct="1"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Tell the Signs You see on the Way.</a:t>
            </a:r>
          </a:p>
          <a:p>
            <a:pPr marL="609600" indent="-609600" algn="ctr" eaLnBrk="1" hangingPunct="1">
              <a:buFont typeface="Wingdings" panose="05000000000000000000" pitchFamily="2" charset="2"/>
              <a:buAutoNum type="arabicPeriod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Progress of local swelling.</a:t>
            </a:r>
          </a:p>
          <a:p>
            <a:pPr marL="609600" indent="-609600" algn="ctr" eaLnBrk="1" hangingPunct="1">
              <a:buFont typeface="Wingdings" panose="05000000000000000000" pitchFamily="2" charset="2"/>
              <a:buAutoNum type="arabicPeriod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Patient getting gradually drowsy.</a:t>
            </a:r>
          </a:p>
          <a:p>
            <a:pPr marL="609600" indent="-609600" algn="ctr" eaLnBrk="1" hangingPunct="1">
              <a:buFont typeface="Wingdings" panose="05000000000000000000" pitchFamily="2" charset="2"/>
              <a:buAutoNum type="arabicPeriod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Ptosis.</a:t>
            </a:r>
          </a:p>
          <a:p>
            <a:pPr marL="609600" indent="-609600" algn="ctr" eaLnBrk="1" hangingPunct="1">
              <a:buFont typeface="Wingdings" panose="05000000000000000000" pitchFamily="2" charset="2"/>
              <a:buAutoNum type="arabicPeriod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Hoarseness of Voice.</a:t>
            </a:r>
          </a:p>
          <a:p>
            <a:pPr marL="609600" indent="-609600" algn="ctr" eaLnBrk="1" hangingPunct="1">
              <a:buFont typeface="Wingdings" panose="05000000000000000000" pitchFamily="2" charset="2"/>
              <a:buAutoNum type="arabicPeriod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Difficulty in swallowing.</a:t>
            </a:r>
          </a:p>
          <a:p>
            <a:pPr marL="609600" indent="-609600" algn="ctr" eaLnBrk="1" hangingPunct="1"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solidFill>
                  <a:srgbClr val="CCECFF"/>
                </a:solidFill>
                <a:latin typeface="Bookman Old Style" panose="02050604050505020204" pitchFamily="18" charset="0"/>
              </a:rPr>
              <a:t>Scorpion sting give more pain &amp; </a:t>
            </a:r>
          </a:p>
          <a:p>
            <a:pPr marL="609600" indent="-609600" algn="ctr" eaLnBrk="1" hangingPunct="1"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solidFill>
                  <a:srgbClr val="CCECFF"/>
                </a:solidFill>
                <a:latin typeface="Bookman Old Style" panose="02050604050505020204" pitchFamily="18" charset="0"/>
              </a:rPr>
              <a:t>Almost no swelling.</a:t>
            </a:r>
          </a:p>
        </p:txBody>
      </p:sp>
      <p:sp>
        <p:nvSpPr>
          <p:cNvPr id="4" name="Rectangle 3"/>
          <p:cNvSpPr/>
          <p:nvPr/>
        </p:nvSpPr>
        <p:spPr>
          <a:xfrm>
            <a:off x="304800" y="0"/>
            <a:ext cx="8229599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5400" b="1" cap="all" dirty="0"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ookman Old Style" panose="02050604050505020204" pitchFamily="18" charset="0"/>
              </a:rPr>
              <a:t>Tell The Doctor – What ?</a:t>
            </a:r>
            <a:endParaRPr lang="en-US" sz="5400" b="1" cap="all" dirty="0"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 rot="19440793">
            <a:off x="-793523" y="2791256"/>
            <a:ext cx="8762999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Slept where last night ?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686800" cy="685800"/>
          </a:xfrm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eaLnBrk="1" hangingPunct="1">
              <a:defRPr/>
            </a:pPr>
            <a:r>
              <a:rPr lang="en-US" sz="3800" dirty="0" smtClean="0"/>
              <a:t>  </a:t>
            </a:r>
            <a:r>
              <a:rPr lang="en-US" sz="3800" b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SIGNS OF ENVENOMATION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9144000" cy="51816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latin typeface="Bookman Old Style" panose="02050604050505020204" pitchFamily="18" charset="0"/>
              </a:rPr>
              <a:t>Don’t give emphasis on number of bite marks 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Number of bite marks give no idea of envenomation.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Always rely on local reaction of poison.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00CC00"/>
                </a:solidFill>
                <a:latin typeface="Bookman Old Style" panose="02050604050505020204" pitchFamily="18" charset="0"/>
              </a:rPr>
              <a:t>Krait bite give no local reaction 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Systemic signs come later.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Ptosis and Dysphonia are early Neurotoxic signs.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Urine colour is not reliable , only microscopic exam is to be done 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Frank Hematuria comes very later.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Injection Neostigmin ( 1.5mg IM ) improves neurologic signs </a:t>
            </a:r>
            <a:r>
              <a:rPr lang="en-US" sz="2800" b="1" dirty="0" smtClean="0">
                <a:latin typeface="Bookman Old Style" panose="02050604050505020204" pitchFamily="18" charset="0"/>
              </a:rPr>
              <a:t>(</a:t>
            </a: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</a:t>
            </a:r>
            <a:r>
              <a:rPr lang="en-US" sz="2800" b="1" dirty="0" smtClean="0">
                <a:latin typeface="Bookman Old Style" panose="02050604050505020204" pitchFamily="18" charset="0"/>
              </a:rPr>
              <a:t>except in Krait bite ).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sz="28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15962"/>
          </a:xfrm>
        </p:spPr>
        <p:txBody>
          <a:bodyPr/>
          <a:lstStyle/>
          <a:p>
            <a:pPr eaLnBrk="1" hangingPunct="1">
              <a:defRPr/>
            </a:pPr>
            <a:r>
              <a:rPr lang="en-US" sz="4600" b="1" smtClean="0">
                <a:solidFill>
                  <a:srgbClr val="FF00FF"/>
                </a:solidFill>
                <a:latin typeface="Bookman Old Style" panose="02050604050505020204" pitchFamily="18" charset="0"/>
              </a:rPr>
              <a:t>INVESTIGATIONS</a:t>
            </a:r>
            <a:r>
              <a:rPr lang="en-US" sz="3800" smtClean="0"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5562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FF00FF"/>
                </a:solidFill>
                <a:latin typeface="Bookman Old Style" panose="02050604050505020204" pitchFamily="18" charset="0"/>
              </a:rPr>
              <a:t>20 WBCT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; A very simple bed side test.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Done to detect any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coagulopathy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2/3 ml of venous blood is drawn and kept in a clear test tube for 20 minutes.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Normally the blood should coagulate ; if not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coagulopathy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is there.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The test is positive in presence of free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haemotoxic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 venom in blood.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More AVS is to be infused 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b="1" dirty="0" smtClean="0">
                <a:solidFill>
                  <a:srgbClr val="E119C9"/>
                </a:solidFill>
                <a:latin typeface="Bookman Old Style" panose="02050604050505020204" pitchFamily="18" charset="0"/>
              </a:rPr>
              <a:t>Better to Avoid URINE Examination.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7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5029200"/>
            <a:ext cx="9144000" cy="18288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Draw 2-3 ml of venous blood , put in Test tube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E119C9"/>
                </a:solidFill>
                <a:latin typeface="Bookman Old Style" panose="02050604050505020204" pitchFamily="18" charset="0"/>
              </a:rPr>
              <a:t>Keep undisturbed for 20 minutes.</a:t>
            </a:r>
          </a:p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Glass Test Tube or Vial may be used.</a:t>
            </a:r>
          </a:p>
          <a:p>
            <a:pPr algn="ctr" eaLnBrk="1" hangingPunct="1">
              <a:defRPr/>
            </a:pPr>
            <a:endParaRPr lang="en-US" sz="28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7891" name="Picture 9" descr="20wb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53025" y="1135063"/>
            <a:ext cx="3838575" cy="3817937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11" descr="Untitled-1 copy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58763" y="1144255"/>
            <a:ext cx="4621212" cy="380749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WordArt 12"/>
          <p:cNvSpPr>
            <a:spLocks noChangeArrowheads="1" noChangeShapeType="1" noTextEdit="1"/>
          </p:cNvSpPr>
          <p:nvPr/>
        </p:nvSpPr>
        <p:spPr bwMode="auto">
          <a:xfrm>
            <a:off x="1981200" y="0"/>
            <a:ext cx="5334000" cy="838200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20 WBCT</a:t>
            </a:r>
          </a:p>
        </p:txBody>
      </p:sp>
      <p:sp>
        <p:nvSpPr>
          <p:cNvPr id="37894" name="TextBox 6"/>
          <p:cNvSpPr txBox="1">
            <a:spLocks noChangeArrowheads="1"/>
          </p:cNvSpPr>
          <p:nvPr/>
        </p:nvSpPr>
        <p:spPr bwMode="auto">
          <a:xfrm>
            <a:off x="2971800" y="6477000"/>
            <a:ext cx="3276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/>
              <a:t>www.50000snake.webs.com</a:t>
            </a:r>
          </a:p>
        </p:txBody>
      </p:sp>
      <p:sp>
        <p:nvSpPr>
          <p:cNvPr id="7" name="Rectangle 6"/>
          <p:cNvSpPr/>
          <p:nvPr/>
        </p:nvSpPr>
        <p:spPr>
          <a:xfrm>
            <a:off x="152400" y="0"/>
            <a:ext cx="553998" cy="6611746"/>
          </a:xfrm>
          <a:prstGeom prst="rect">
            <a:avLst/>
          </a:prstGeom>
          <a:noFill/>
        </p:spPr>
        <p:txBody>
          <a:bodyPr vert="vert270" wrap="none">
            <a:spAutoFit/>
          </a:bodyPr>
          <a:lstStyle/>
          <a:p>
            <a:pPr algn="ctr">
              <a:defRPr/>
            </a:pPr>
            <a:r>
              <a:rPr lang="en-US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PLASTIC</a:t>
            </a:r>
            <a:r>
              <a:rPr lang="en-U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Syringe &amp; Tube Must be avoided.</a:t>
            </a:r>
            <a:endParaRPr lang="en-US" sz="5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1"/>
            <a:ext cx="8229600" cy="609600"/>
          </a:xfrm>
        </p:spPr>
        <p:txBody>
          <a:bodyPr/>
          <a:lstStyle/>
          <a:p>
            <a:r>
              <a:rPr lang="en-US" sz="54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20 </a:t>
            </a:r>
            <a:r>
              <a:rPr lang="en-US" sz="54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WBCT :  False Positive</a:t>
            </a:r>
            <a:r>
              <a:rPr lang="en-US" sz="44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en-US" sz="44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</a:b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00"/>
            <a:ext cx="9144000" cy="314166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191000"/>
            <a:ext cx="9144000" cy="2438399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 E V E R   use Plastic Material.</a:t>
            </a:r>
          </a:p>
          <a:p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Use NEW, Dry, GLASS Test Tubes only. </a:t>
            </a:r>
          </a:p>
          <a:p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Better to Test with a Healthy Control.</a:t>
            </a:r>
          </a:p>
          <a:p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May become “Not Clotted” after 8 hrs.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7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6324600"/>
            <a:ext cx="9144000" cy="5334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.</a:t>
            </a:r>
          </a:p>
          <a:p>
            <a:pPr algn="ctr" eaLnBrk="1" hangingPunct="1">
              <a:defRPr/>
            </a:pPr>
            <a:endParaRPr lang="en-US" sz="28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0179" name="Picture 1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" y="909638"/>
            <a:ext cx="5486400" cy="5611812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0" name="WordArt 12"/>
          <p:cNvSpPr>
            <a:spLocks noChangeArrowheads="1" noChangeShapeType="1" noTextEdit="1"/>
          </p:cNvSpPr>
          <p:nvPr/>
        </p:nvSpPr>
        <p:spPr bwMode="auto">
          <a:xfrm>
            <a:off x="76200" y="228600"/>
            <a:ext cx="9067800" cy="609600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49097"/>
              </a:avLst>
            </a:prstTxWarp>
          </a:bodyPr>
          <a:lstStyle/>
          <a:p>
            <a:pPr algn="ctr"/>
            <a:r>
              <a:rPr lang="en-US" sz="36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AVOID Urine Test To Diagnose</a:t>
            </a:r>
          </a:p>
        </p:txBody>
      </p:sp>
      <p:sp>
        <p:nvSpPr>
          <p:cNvPr id="50181" name="TextBox 6"/>
          <p:cNvSpPr txBox="1">
            <a:spLocks noChangeArrowheads="1"/>
          </p:cNvSpPr>
          <p:nvPr/>
        </p:nvSpPr>
        <p:spPr bwMode="auto">
          <a:xfrm>
            <a:off x="2833688" y="6499225"/>
            <a:ext cx="3276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1800"/>
              <a:t>www.kalachkrait.webs.com</a:t>
            </a:r>
          </a:p>
        </p:txBody>
      </p:sp>
      <p:sp>
        <p:nvSpPr>
          <p:cNvPr id="50182" name="TextBox 2"/>
          <p:cNvSpPr txBox="1">
            <a:spLocks noChangeArrowheads="1"/>
          </p:cNvSpPr>
          <p:nvPr/>
        </p:nvSpPr>
        <p:spPr bwMode="auto">
          <a:xfrm>
            <a:off x="5649913" y="954088"/>
            <a:ext cx="35052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rgbClr val="FFFF00"/>
                </a:solidFill>
              </a:rPr>
              <a:t>101 Causes for RBC in Urine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b="1">
              <a:solidFill>
                <a:srgbClr val="FFFF00"/>
              </a:solidFill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rgbClr val="FFFF00"/>
                </a:solidFill>
              </a:rPr>
              <a:t>RBC in Urine may mislead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b="1">
              <a:solidFill>
                <a:srgbClr val="FFFF00"/>
              </a:solidFill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rgbClr val="FFFF00"/>
                </a:solidFill>
              </a:rPr>
              <a:t>20WBCT is far more practicable &amp; Dependable.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b="1">
              <a:solidFill>
                <a:srgbClr val="FFFF00"/>
              </a:solidFill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rgbClr val="FFFF00"/>
                </a:solidFill>
              </a:rPr>
              <a:t>RBC in Urine comes later in R Viper bite, when there is Renal Damage only.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sz="2000" b="1">
              <a:solidFill>
                <a:srgbClr val="FFFF00"/>
              </a:solidFill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rgbClr val="FFFF00"/>
                </a:solidFill>
              </a:rPr>
              <a:t>Neurotoxic bites with old Renal disease may mislead 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 b="1"/>
              <a:t>Case of Dr Subhendu Bag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14399"/>
          </a:xfrm>
        </p:spPr>
        <p:txBody>
          <a:bodyPr/>
          <a:lstStyle/>
          <a:p>
            <a:r>
              <a:rPr lang="en-US" sz="48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Urine </a:t>
            </a:r>
            <a:r>
              <a:rPr lang="en-US" sz="48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Test - MISLEADING</a:t>
            </a:r>
            <a:endParaRPr lang="en-US" sz="4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848645"/>
            <a:ext cx="3933140" cy="3327519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818" y="901372"/>
            <a:ext cx="4775782" cy="3137228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152400" y="4038600"/>
            <a:ext cx="8839200" cy="2819399"/>
          </a:xfrm>
        </p:spPr>
        <p:txBody>
          <a:bodyPr/>
          <a:lstStyle/>
          <a:p>
            <a:r>
              <a:rPr lang="en-US" sz="2800" b="1" dirty="0" smtClean="0">
                <a:solidFill>
                  <a:srgbClr val="FFFF00"/>
                </a:solidFill>
              </a:rPr>
              <a:t>Don’t go for Urine Test to diagnose </a:t>
            </a:r>
            <a:r>
              <a:rPr lang="en-US" sz="2800" b="1" dirty="0" err="1" smtClean="0">
                <a:solidFill>
                  <a:srgbClr val="FFFF00"/>
                </a:solidFill>
              </a:rPr>
              <a:t>S.Bite</a:t>
            </a:r>
            <a:r>
              <a:rPr lang="en-US" sz="2800" b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en-US" sz="2800" b="1" dirty="0" smtClean="0">
                <a:solidFill>
                  <a:srgbClr val="FFFF00"/>
                </a:solidFill>
              </a:rPr>
              <a:t>This boy had history of Kidney disease. </a:t>
            </a:r>
          </a:p>
          <a:p>
            <a:r>
              <a:rPr lang="en-US" sz="2800" b="1" dirty="0" smtClean="0">
                <a:solidFill>
                  <a:srgbClr val="FFFF00"/>
                </a:solidFill>
              </a:rPr>
              <a:t>Disclosed only when doctor asked repeatedly.</a:t>
            </a:r>
          </a:p>
          <a:p>
            <a:r>
              <a:rPr lang="en-US" sz="2800" b="1" dirty="0" smtClean="0">
                <a:solidFill>
                  <a:srgbClr val="CC00FF"/>
                </a:solidFill>
              </a:rPr>
              <a:t>20 WBCT </a:t>
            </a:r>
            <a:r>
              <a:rPr lang="en-US" sz="2800" b="1" dirty="0" smtClean="0">
                <a:solidFill>
                  <a:srgbClr val="FFFF00"/>
                </a:solidFill>
              </a:rPr>
              <a:t>is always a better and reliable test.</a:t>
            </a:r>
          </a:p>
          <a:p>
            <a:r>
              <a:rPr lang="en-US" sz="2800" b="1" dirty="0" smtClean="0">
                <a:solidFill>
                  <a:srgbClr val="FFFF00"/>
                </a:solidFill>
              </a:rPr>
              <a:t>Don’t depend on any laboratory, do bedside.</a:t>
            </a:r>
            <a:endParaRPr lang="en-U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10000">
    <p:blinds dir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5175" cy="762000"/>
          </a:xfrm>
          <a:solidFill>
            <a:srgbClr val="0000FF"/>
          </a:solidFill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AVS TREATMENT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60960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AVS ( </a:t>
            </a:r>
            <a:r>
              <a:rPr lang="en-US" sz="2800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Polyvalent Anti Snake venom Serum</a:t>
            </a:r>
            <a:r>
              <a:rPr lang="en-US" sz="2800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) is the only treatment for Snake bite .</a:t>
            </a:r>
          </a:p>
          <a:p>
            <a:pPr eaLnBrk="1" hangingPunct="1">
              <a:defRPr/>
            </a:pPr>
            <a:r>
              <a:rPr lang="en-US" sz="2800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Don’t take any chance to avoid AVS.</a:t>
            </a:r>
          </a:p>
          <a:p>
            <a:pPr eaLnBrk="1" hangingPunct="1">
              <a:defRPr/>
            </a:pPr>
            <a:r>
              <a:rPr lang="en-US" sz="2800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Start IV AVS as early as possible .</a:t>
            </a:r>
          </a:p>
          <a:p>
            <a:pPr eaLnBrk="1" hangingPunct="1">
              <a:defRPr/>
            </a:pPr>
            <a:r>
              <a:rPr lang="en-US" sz="2800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Skin Test ( Test Dose ) is of no value . </a:t>
            </a:r>
          </a:p>
          <a:p>
            <a:pPr eaLnBrk="1" hangingPunct="1">
              <a:defRPr/>
            </a:pPr>
            <a:r>
              <a:rPr lang="en-US" sz="2800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Always be prepared for Hypersensitivity </a:t>
            </a:r>
            <a:r>
              <a:rPr lang="en-US" sz="2800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Rkn</a:t>
            </a:r>
            <a:r>
              <a:rPr lang="en-US" sz="2800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.</a:t>
            </a:r>
          </a:p>
          <a:p>
            <a:pPr eaLnBrk="1" hangingPunct="1">
              <a:defRPr/>
            </a:pPr>
            <a:r>
              <a:rPr lang="en-US" sz="2800" dirty="0" smtClean="0">
                <a:solidFill>
                  <a:srgbClr val="00FFFF"/>
                </a:solidFill>
                <a:latin typeface="Bookman Old Style" panose="02050604050505020204" pitchFamily="18" charset="0"/>
              </a:rPr>
              <a:t>Draw Inj. Adrenaline in Syringe before AVS.</a:t>
            </a:r>
          </a:p>
          <a:p>
            <a:pPr eaLnBrk="1" hangingPunct="1">
              <a:defRPr/>
            </a:pPr>
            <a:r>
              <a:rPr lang="en-US" sz="2800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Give AVS when ever you suspect Envenomation .</a:t>
            </a:r>
          </a:p>
          <a:p>
            <a:pPr eaLnBrk="1" hangingPunct="1">
              <a:defRPr/>
            </a:pPr>
            <a:r>
              <a:rPr lang="en-US" sz="2800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AVS should be started in Jet IV drip.</a:t>
            </a:r>
          </a:p>
          <a:p>
            <a:pPr eaLnBrk="1" hangingPunct="1">
              <a:defRPr/>
            </a:pPr>
            <a:r>
              <a:rPr lang="en-US" sz="2800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Slow AVS in bottle is of little value.</a:t>
            </a:r>
          </a:p>
          <a:p>
            <a:pPr eaLnBrk="1" hangingPunct="1">
              <a:defRPr/>
            </a:pPr>
            <a:r>
              <a:rPr lang="en-US" sz="2800" dirty="0" smtClean="0">
                <a:latin typeface="Bookman Old Style" panose="02050604050505020204" pitchFamily="18" charset="0"/>
              </a:rPr>
              <a:t>*Ref. Ian D Simpson . JIMA , June 2007.</a:t>
            </a:r>
          </a:p>
          <a:p>
            <a:pPr eaLnBrk="1" hangingPunct="1">
              <a:defRPr/>
            </a:pPr>
            <a:r>
              <a:rPr lang="en-US" sz="2800" dirty="0" smtClean="0">
                <a:latin typeface="Bookman Old Style" panose="02050604050505020204" pitchFamily="18" charset="0"/>
              </a:rPr>
              <a:t>Dr. H S </a:t>
            </a:r>
            <a:r>
              <a:rPr lang="en-US" sz="2800" dirty="0" err="1" smtClean="0">
                <a:latin typeface="Bookman Old Style" panose="02050604050505020204" pitchFamily="18" charset="0"/>
              </a:rPr>
              <a:t>Bawaskar</a:t>
            </a:r>
            <a:r>
              <a:rPr lang="en-US" sz="2800" dirty="0" smtClean="0">
                <a:latin typeface="Bookman Old Style" panose="02050604050505020204" pitchFamily="18" charset="0"/>
              </a:rPr>
              <a:t> , Qtly. Review; Oct-Dec 2009.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IN" dirty="0"/>
          </a:p>
        </p:txBody>
      </p:sp>
      <p:pic>
        <p:nvPicPr>
          <p:cNvPr id="3993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630"/>
            <a:ext cx="9144000" cy="6095139"/>
          </a:xfr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305"/>
            <a:ext cx="8229600" cy="736600"/>
          </a:xfrm>
        </p:spPr>
        <p:txBody>
          <a:bodyPr/>
          <a:lstStyle/>
          <a:p>
            <a:r>
              <a:rPr lang="en-IN" altLang="en-US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  <a:sym typeface="+mn-ea"/>
              </a:rPr>
              <a:t> ICMR Flow Chart-2023</a:t>
            </a:r>
          </a:p>
        </p:txBody>
      </p:sp>
      <p:pic>
        <p:nvPicPr>
          <p:cNvPr id="5" name="Content Placeholder 4" descr="Management Flowchart copy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4755" y="673100"/>
            <a:ext cx="4171315" cy="6014720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>
              <a:defRPr/>
            </a:pPr>
            <a:r>
              <a:rPr lang="en-US" sz="5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  <a:t>AVS Infusion Procedure</a:t>
            </a:r>
            <a:endParaRPr lang="en-US" sz="5400" dirty="0"/>
          </a:p>
        </p:txBody>
      </p:sp>
      <p:pic>
        <p:nvPicPr>
          <p:cNvPr id="40963" name="Content Placeholder 4" descr="saline 001 cop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83063" y="1068520"/>
            <a:ext cx="4960937" cy="5787759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-304800" y="914400"/>
            <a:ext cx="4648200" cy="29718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Char char="v"/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Keep 1/2 Ampoule Adrenaline  ready in syringe.</a:t>
            </a:r>
          </a:p>
          <a:p>
            <a:pPr algn="ctr">
              <a:buFont typeface="Wingdings" panose="05000000000000000000" pitchFamily="2" charset="2"/>
              <a:buChar char="v"/>
              <a:defRPr/>
            </a:pPr>
            <a:endParaRPr lang="en-US" sz="2400" b="1" dirty="0" smtClean="0">
              <a:solidFill>
                <a:srgbClr val="00FFFF"/>
              </a:solidFill>
              <a:latin typeface="Bookman Old Style" panose="02050604050505020204" pitchFamily="18" charset="0"/>
            </a:endParaRPr>
          </a:p>
          <a:p>
            <a:pPr algn="ctr">
              <a:buFont typeface="Wingdings" panose="05000000000000000000" pitchFamily="2" charset="2"/>
              <a:buChar char="v"/>
              <a:defRPr/>
            </a:pPr>
            <a:endParaRPr lang="en-US" sz="2400" b="1" dirty="0" smtClean="0">
              <a:solidFill>
                <a:srgbClr val="00FFFF"/>
              </a:solidFill>
              <a:latin typeface="Bookman Old Style" panose="02050604050505020204" pitchFamily="18" charset="0"/>
            </a:endParaRPr>
          </a:p>
          <a:p>
            <a:pPr algn="ctr">
              <a:buFont typeface="Wingdings" panose="05000000000000000000" pitchFamily="2" charset="2"/>
              <a:buChar char="v"/>
              <a:defRPr/>
            </a:pPr>
            <a:endParaRPr lang="en-US" sz="2400" b="1" dirty="0" smtClean="0">
              <a:solidFill>
                <a:srgbClr val="00FFFF"/>
              </a:solidFill>
              <a:latin typeface="Bookman Old Style" panose="02050604050505020204" pitchFamily="18" charset="0"/>
            </a:endParaRPr>
          </a:p>
          <a:p>
            <a:pPr algn="ctr">
              <a:buFont typeface="Wingdings" panose="05000000000000000000" pitchFamily="2" charset="2"/>
              <a:buChar char="v"/>
              <a:defRPr/>
            </a:pPr>
            <a:r>
              <a:rPr lang="en-US" sz="2400" b="1" dirty="0" smtClean="0">
                <a:solidFill>
                  <a:srgbClr val="00FFFF"/>
                </a:solidFill>
                <a:latin typeface="Bookman Old Style" panose="02050604050505020204" pitchFamily="18" charset="0"/>
              </a:rPr>
              <a:t>First 10 vials AVS in one hour.</a:t>
            </a:r>
            <a:endParaRPr lang="en-US" sz="2400" b="1" dirty="0">
              <a:solidFill>
                <a:srgbClr val="00FFFF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0965" name="Picture 5" descr="10AVSvial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14800"/>
            <a:ext cx="3048000" cy="227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0" y="6248400"/>
            <a:ext cx="40862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Maintain slow drip for 2</a:t>
            </a:r>
            <a:r>
              <a:rPr lang="en-US" b="1" baseline="30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regime of 10 vials SOS.</a:t>
            </a:r>
          </a:p>
        </p:txBody>
      </p:sp>
      <p:pic>
        <p:nvPicPr>
          <p:cNvPr id="40967" name="Picture 7" descr="Neoatoadr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057400"/>
            <a:ext cx="184785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1600200" y="762000"/>
            <a:ext cx="57150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0.25ML Adrenaline S/C before AVS. </a:t>
            </a:r>
          </a:p>
        </p:txBody>
      </p:sp>
      <p:pic>
        <p:nvPicPr>
          <p:cNvPr id="40969" name="Picture 9" descr="Adre1 copy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371600"/>
            <a:ext cx="2743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70" name="Right Arrow 10"/>
          <p:cNvSpPr>
            <a:spLocks noChangeArrowheads="1"/>
          </p:cNvSpPr>
          <p:nvPr/>
        </p:nvSpPr>
        <p:spPr bwMode="auto">
          <a:xfrm>
            <a:off x="2895600" y="1828800"/>
            <a:ext cx="685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IN"/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838199"/>
          </a:xfrm>
        </p:spPr>
        <p:txBody>
          <a:bodyPr/>
          <a:lstStyle/>
          <a:p>
            <a:pPr>
              <a:defRPr/>
            </a:pPr>
            <a:r>
              <a:rPr lang="en-US" sz="4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  <a:t>Adrenaline As Premedication</a:t>
            </a:r>
            <a:endParaRPr lang="en-US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pPr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0.25 ML Adrenaline ( S/C) only works. </a:t>
            </a:r>
          </a:p>
          <a:p>
            <a:pPr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Corticosteroids reduce efficacy of Adrenaline.</a:t>
            </a:r>
          </a:p>
          <a:p>
            <a:pPr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In WHO SEARO Guideline -2015.</a:t>
            </a:r>
          </a:p>
          <a:p>
            <a:pPr>
              <a:defRPr/>
            </a:pP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r>
              <a:rPr lang="en-US" sz="1800" b="1" dirty="0" smtClean="0">
                <a:solidFill>
                  <a:srgbClr val="00FFFF"/>
                </a:solidFill>
                <a:latin typeface="Bookman Old Style" panose="02050604050505020204" pitchFamily="18" charset="0"/>
              </a:rPr>
              <a:t>           H. </a:t>
            </a:r>
            <a:r>
              <a:rPr lang="en-US" sz="1800" b="1" dirty="0" err="1" smtClean="0">
                <a:solidFill>
                  <a:srgbClr val="00FFFF"/>
                </a:solidFill>
                <a:latin typeface="Bookman Old Style" panose="02050604050505020204" pitchFamily="18" charset="0"/>
              </a:rPr>
              <a:t>Ashita</a:t>
            </a:r>
            <a:r>
              <a:rPr lang="en-US" sz="1800" b="1" dirty="0" smtClean="0">
                <a:solidFill>
                  <a:srgbClr val="00FFFF"/>
                </a:solidFill>
                <a:latin typeface="Bookman Old Style" panose="02050604050505020204" pitchFamily="18" charset="0"/>
              </a:rPr>
              <a:t> De Silva et al , </a:t>
            </a:r>
            <a:r>
              <a:rPr lang="en-US" sz="1800" b="1" dirty="0" err="1" smtClean="0">
                <a:solidFill>
                  <a:srgbClr val="00FFFF"/>
                </a:solidFill>
                <a:latin typeface="Bookman Old Style" panose="02050604050505020204" pitchFamily="18" charset="0"/>
              </a:rPr>
              <a:t>PloS</a:t>
            </a:r>
            <a:r>
              <a:rPr lang="en-US" sz="1800" b="1" dirty="0" smtClean="0">
                <a:solidFill>
                  <a:srgbClr val="00FFFF"/>
                </a:solidFill>
                <a:latin typeface="Bookman Old Style" panose="02050604050505020204" pitchFamily="18" charset="0"/>
              </a:rPr>
              <a:t>, Medicine  , May 2011.</a:t>
            </a:r>
            <a:endParaRPr lang="en-US" sz="1800" b="1" dirty="0">
              <a:solidFill>
                <a:srgbClr val="00FFFF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1988" name="Picture 3" descr="WarPrST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438400"/>
            <a:ext cx="6767513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90599"/>
          </a:xfrm>
        </p:spPr>
        <p:txBody>
          <a:bodyPr/>
          <a:lstStyle/>
          <a:p>
            <a:pPr>
              <a:defRPr/>
            </a:pPr>
            <a:r>
              <a:rPr lang="en-US" sz="4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“AN” Injection  Could  Save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686800" cy="19050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No  NEOSTIGMINE  may  Kill Cobra  bite  Pt.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18  Vials  of  ASV  could  not  save.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Always Try Atropine &amp; Neostigmine one dose.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IN" b="1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43012" name="Picture 4" descr="1000388_461736903922116_885121475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819400"/>
            <a:ext cx="6019800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Box 4"/>
          <p:cNvSpPr txBox="1">
            <a:spLocks noChangeArrowheads="1"/>
          </p:cNvSpPr>
          <p:nvPr/>
        </p:nvSpPr>
        <p:spPr bwMode="auto">
          <a:xfrm>
            <a:off x="0" y="5287963"/>
            <a:ext cx="29718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sz="2400" b="1">
                <a:solidFill>
                  <a:srgbClr val="99CCFF"/>
                </a:solidFill>
                <a:latin typeface="Bookman Old Style" panose="02050604050505020204" pitchFamily="18" charset="0"/>
              </a:rPr>
              <a:t> Joydev Mondal</a:t>
            </a:r>
          </a:p>
          <a:p>
            <a:r>
              <a:rPr lang="en-US" sz="2400" b="1">
                <a:solidFill>
                  <a:srgbClr val="99CCFF"/>
                </a:solidFill>
                <a:latin typeface="Bookman Old Style" panose="02050604050505020204" pitchFamily="18" charset="0"/>
              </a:rPr>
              <a:t>     of  CJSS</a:t>
            </a:r>
          </a:p>
          <a:p>
            <a:r>
              <a:rPr lang="en-US" sz="2400" b="1">
                <a:solidFill>
                  <a:srgbClr val="99CCFF"/>
                </a:solidFill>
                <a:latin typeface="Bookman Old Style" panose="02050604050505020204" pitchFamily="18" charset="0"/>
              </a:rPr>
              <a:t>    Died after </a:t>
            </a:r>
          </a:p>
          <a:p>
            <a:r>
              <a:rPr lang="en-US" sz="2400" b="1">
                <a:solidFill>
                  <a:srgbClr val="99CCFF"/>
                </a:solidFill>
                <a:latin typeface="Bookman Old Style" panose="02050604050505020204" pitchFamily="18" charset="0"/>
              </a:rPr>
              <a:t>20 Vials of ASV </a:t>
            </a:r>
          </a:p>
        </p:txBody>
      </p:sp>
      <p:pic>
        <p:nvPicPr>
          <p:cNvPr id="43014" name="Picture 5" descr="Jaydev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667000"/>
            <a:ext cx="2057400" cy="265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Picture 6" descr="myopyrolat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895600"/>
            <a:ext cx="1009650" cy="372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1066799"/>
          </a:xfrm>
        </p:spPr>
        <p:txBody>
          <a:bodyPr/>
          <a:lstStyle/>
          <a:p>
            <a:pPr>
              <a:defRPr/>
            </a:pPr>
            <a:r>
              <a:rPr lang="en-US" sz="48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“AN” Injection  Can  Save 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7150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Always Atropine ( 0.6mg) 1amp. IV first.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3 ml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Neostigmine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IV/IM ( 1.5mg Adult).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Inj.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Neost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+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Glycopyrolate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( IV Singly).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4036" name="Picture 3" descr="AN injection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667000"/>
            <a:ext cx="344805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5" descr="myopyrolat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590800"/>
            <a:ext cx="111442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8" name="TextBox 6"/>
          <p:cNvSpPr txBox="1">
            <a:spLocks noChangeArrowheads="1"/>
          </p:cNvSpPr>
          <p:nvPr/>
        </p:nvSpPr>
        <p:spPr bwMode="auto">
          <a:xfrm>
            <a:off x="4800600" y="4419600"/>
            <a:ext cx="1143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sz="5400" b="1">
                <a:solidFill>
                  <a:srgbClr val="FFFF00"/>
                </a:solidFill>
              </a:rPr>
              <a:t>=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00298" y="6215082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 smtClean="0"/>
              <a:t>www.dayalbandhu.vip</a:t>
            </a:r>
            <a:endParaRPr lang="en-US" dirty="0"/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838199"/>
          </a:xfrm>
        </p:spPr>
        <p:txBody>
          <a:bodyPr/>
          <a:lstStyle/>
          <a:p>
            <a:r>
              <a:rPr lang="en-US" sz="4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Magic of  “AN</a:t>
            </a:r>
            <a:r>
              <a:rPr lang="en-US" sz="4400" b="1" kern="10" dirty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” Injection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14" y="685800"/>
            <a:ext cx="4147385" cy="41910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4876801"/>
            <a:ext cx="8915400" cy="18288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4 </a:t>
            </a:r>
            <a:r>
              <a:rPr lang="en-US" b="1" dirty="0" err="1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yrs</a:t>
            </a: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 Girl, Cobra bite , at </a:t>
            </a:r>
            <a:r>
              <a:rPr lang="en-US" b="1" dirty="0" err="1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Odlabari</a:t>
            </a: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 BPHC ( 19.9.19)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Almost going to Respiratory failure.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ASV in jet , AN injection ( </a:t>
            </a:r>
            <a:r>
              <a:rPr lang="en-US" b="1" dirty="0" err="1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Myo</a:t>
            </a:r>
            <a:r>
              <a:rPr lang="en-US" b="1" dirty="0" smtClean="0">
                <a:solidFill>
                  <a:srgbClr val="FFFF00"/>
                </a:solidFill>
                <a:latin typeface="Baskerville Old Face" panose="02020602080505020303" pitchFamily="18" charset="0"/>
              </a:rPr>
              <a:t>-P)  IV saved.</a:t>
            </a:r>
            <a:endParaRPr lang="en-US" b="1" dirty="0">
              <a:solidFill>
                <a:srgbClr val="FFFF00"/>
              </a:solidFill>
              <a:latin typeface="Baskerville Old Face" panose="02020602080505020303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8991600" cy="1295399"/>
          </a:xfrm>
        </p:spPr>
        <p:txBody>
          <a:bodyPr/>
          <a:lstStyle/>
          <a:p>
            <a:pPr>
              <a:defRPr/>
            </a:pPr>
            <a:r>
              <a:rPr lang="en-US" sz="4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LMA   or   </a:t>
            </a:r>
            <a:r>
              <a:rPr lang="en-US" sz="4400" b="1" kern="10" dirty="0" err="1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Intubate</a:t>
            </a:r>
            <a:r>
              <a:rPr lang="en-US" sz="4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 / VENTILATOR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5626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LMA needs no Laryngoscope.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Endo-tracheal Tubes ideal.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An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Ambu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bag with Tube = Lifesaving.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5060" name="Picture 3" descr="LM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5600"/>
            <a:ext cx="45720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4" descr="LMA-brief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895600"/>
            <a:ext cx="4179888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067800" cy="1066799"/>
          </a:xfrm>
        </p:spPr>
        <p:txBody>
          <a:bodyPr/>
          <a:lstStyle/>
          <a:p>
            <a:pPr>
              <a:defRPr/>
            </a:pPr>
            <a:r>
              <a:rPr lang="en-US" sz="5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Intubate  &amp; AMBU Bag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915400" cy="5943600"/>
          </a:xfrm>
        </p:spPr>
        <p:txBody>
          <a:bodyPr/>
          <a:lstStyle/>
          <a:p>
            <a:pPr>
              <a:defRPr/>
            </a:pP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Dr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Alam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of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Salboni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Proved it ( 14.6.17)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939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455738"/>
            <a:ext cx="5694363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blinds dir="vert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61999"/>
          </a:xfrm>
        </p:spPr>
        <p:txBody>
          <a:bodyPr/>
          <a:lstStyle/>
          <a:p>
            <a:pPr>
              <a:defRPr/>
            </a:pPr>
            <a:r>
              <a:rPr lang="en-US" sz="40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OR  a  VENTILATOR  Could   Save</a:t>
            </a:r>
            <a:endParaRPr lang="en-US" dirty="0"/>
          </a:p>
        </p:txBody>
      </p:sp>
      <p:pic>
        <p:nvPicPr>
          <p:cNvPr id="46083" name="Content Placeholder 4" descr="PortableV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685800"/>
            <a:ext cx="8256588" cy="3525838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4267200"/>
            <a:ext cx="8991600" cy="25908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Death Compensation Rs. One Lack.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Eye Surgical Microscope Rs. 13 Lacks.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Ambulance costs &gt; Rs. 4 Lacks.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Two Split AC Machine Rs.70 Thousand.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61999"/>
          </a:xfrm>
        </p:spPr>
        <p:txBody>
          <a:bodyPr/>
          <a:lstStyle/>
          <a:p>
            <a:pPr>
              <a:defRPr/>
            </a:pPr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SKIN   TEST 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685800"/>
            <a:ext cx="9144000" cy="61722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 Skin Test before ASV infusion.*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Skin test is of no value.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Mostly false negative.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AVS is lifesaving , so must be given.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			</a:t>
            </a:r>
            <a:r>
              <a:rPr lang="en-US" b="1" dirty="0" smtClean="0">
                <a:solidFill>
                  <a:srgbClr val="E119C9"/>
                </a:solidFill>
                <a:latin typeface="Bookman Old Style" panose="02050604050505020204" pitchFamily="18" charset="0"/>
              </a:rPr>
              <a:t>SIGNS OF REACTION.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b="1" dirty="0" err="1" smtClean="0">
                <a:latin typeface="Bookman Old Style" panose="02050604050505020204" pitchFamily="18" charset="0"/>
              </a:rPr>
              <a:t>Urticarial</a:t>
            </a:r>
            <a:r>
              <a:rPr lang="en-US" b="1" dirty="0" smtClean="0">
                <a:latin typeface="Bookman Old Style" panose="02050604050505020204" pitchFamily="18" charset="0"/>
              </a:rPr>
              <a:t> rashes and scalp itching 80%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Bookman Old Style" panose="02050604050505020204" pitchFamily="18" charset="0"/>
              </a:rPr>
              <a:t>Sudden fall of BP , Vomiting .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Bookman Old Style" panose="02050604050505020204" pitchFamily="18" charset="0"/>
              </a:rPr>
              <a:t>Pain abdomen, </a:t>
            </a:r>
            <a:r>
              <a:rPr lang="en-US" b="1" dirty="0" err="1" smtClean="0">
                <a:latin typeface="Bookman Old Style" panose="02050604050505020204" pitchFamily="18" charset="0"/>
              </a:rPr>
              <a:t>bronchospasm</a:t>
            </a:r>
            <a:r>
              <a:rPr lang="en-US" b="1" dirty="0" smtClean="0">
                <a:latin typeface="Bookman Old Style" panose="020506040505050202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Bookman Old Style" panose="02050604050505020204" pitchFamily="18" charset="0"/>
              </a:rPr>
              <a:t>Rarely </a:t>
            </a:r>
            <a:r>
              <a:rPr lang="en-US" b="1" dirty="0" err="1" smtClean="0">
                <a:latin typeface="Bookman Old Style" panose="02050604050505020204" pitchFamily="18" charset="0"/>
              </a:rPr>
              <a:t>angio-oedema</a:t>
            </a:r>
            <a:r>
              <a:rPr lang="en-US" b="1" dirty="0" smtClean="0">
                <a:latin typeface="Bookman Old Style" panose="020506040505050202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latin typeface="Bookman Old Style" panose="02050604050505020204" pitchFamily="18" charset="0"/>
              </a:rPr>
              <a:t>* </a:t>
            </a:r>
            <a:r>
              <a:rPr lang="en-US" sz="2400" b="1" dirty="0" smtClean="0">
                <a:solidFill>
                  <a:srgbClr val="00FFFF"/>
                </a:solidFill>
                <a:latin typeface="Bookman Old Style" panose="02050604050505020204" pitchFamily="18" charset="0"/>
              </a:rPr>
              <a:t>Prof. D A </a:t>
            </a:r>
            <a:r>
              <a:rPr lang="en-US" sz="2400" b="1" dirty="0" err="1" smtClean="0">
                <a:solidFill>
                  <a:srgbClr val="00FFFF"/>
                </a:solidFill>
                <a:latin typeface="Bookman Old Style" panose="02050604050505020204" pitchFamily="18" charset="0"/>
              </a:rPr>
              <a:t>Warrell</a:t>
            </a:r>
            <a:r>
              <a:rPr lang="en-US" sz="2400" b="1" dirty="0" smtClean="0">
                <a:solidFill>
                  <a:srgbClr val="00FFFF"/>
                </a:solidFill>
                <a:latin typeface="Bookman Old Style" panose="02050604050505020204" pitchFamily="18" charset="0"/>
              </a:rPr>
              <a:t> ; WHO SEARO Guideline, 2010(P-80).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en-US" b="1" dirty="0" smtClean="0">
              <a:latin typeface="Bookman Old Style" panose="020506040505050202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6746875"/>
            <a:ext cx="8229600" cy="111125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712787"/>
          </a:xfrm>
        </p:spPr>
        <p:txBody>
          <a:bodyPr/>
          <a:lstStyle/>
          <a:p>
            <a:pPr>
              <a:defRPr/>
            </a:pPr>
            <a:r>
              <a:rPr lang="en-IN" sz="48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  <a:t>Manage ASV Reaction</a:t>
            </a:r>
            <a:br>
              <a:rPr lang="en-IN" sz="48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</a:br>
            <a:endParaRPr lang="en-IN" sz="4800" dirty="0"/>
          </a:p>
        </p:txBody>
      </p:sp>
      <p:pic>
        <p:nvPicPr>
          <p:cNvPr id="49155" name="Content Placeholder 4" descr="Adre1 copy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609600"/>
            <a:ext cx="7315200" cy="18288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2514600"/>
            <a:ext cx="9144000" cy="4343400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latin typeface="Bookman Old Style" panose="02050604050505020204" pitchFamily="18" charset="0"/>
                <a:ea typeface="Batang" panose="02030600000101010101" pitchFamily="18" charset="-127"/>
              </a:rPr>
              <a:t>Prevent by 0.25 ML Inj. Adrenaline S/C*</a:t>
            </a:r>
            <a:r>
              <a:rPr lang="en-US" sz="2000" b="1" dirty="0" smtClean="0">
                <a:latin typeface="Bookman Old Style" panose="02050604050505020204" pitchFamily="18" charset="0"/>
                <a:ea typeface="Batang" panose="02030600000101010101" pitchFamily="18" charset="-127"/>
              </a:rPr>
              <a:t>       </a:t>
            </a:r>
            <a:r>
              <a:rPr lang="en-US" sz="2000" b="1" dirty="0" smtClean="0">
                <a:solidFill>
                  <a:schemeClr val="tx2">
                    <a:lumMod val="90000"/>
                  </a:schemeClr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Signs of Reaction: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en-US" sz="2000" b="1" dirty="0" err="1" smtClean="0">
                <a:solidFill>
                  <a:schemeClr val="tx2">
                    <a:lumMod val="90000"/>
                  </a:schemeClr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Urticaria</a:t>
            </a:r>
            <a:r>
              <a:rPr lang="en-US" sz="2000" b="1" dirty="0" smtClean="0">
                <a:solidFill>
                  <a:schemeClr val="tx2">
                    <a:lumMod val="90000"/>
                  </a:schemeClr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 , Scalp Itching , Vomiting , Pain Abdomen , Fall of BP. </a:t>
            </a:r>
            <a:r>
              <a:rPr lang="en-US" sz="2000" b="1" dirty="0" err="1" smtClean="0">
                <a:solidFill>
                  <a:schemeClr val="tx2">
                    <a:lumMod val="90000"/>
                  </a:schemeClr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Angio</a:t>
            </a:r>
            <a:r>
              <a:rPr lang="en-US" sz="2000" b="1" dirty="0" smtClean="0">
                <a:solidFill>
                  <a:schemeClr val="tx2">
                    <a:lumMod val="90000"/>
                  </a:schemeClr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-edema.         </a:t>
            </a:r>
            <a:r>
              <a:rPr lang="en-US" b="1" dirty="0" smtClean="0">
                <a:solidFill>
                  <a:schemeClr val="tx2">
                    <a:lumMod val="90000"/>
                  </a:schemeClr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                                                 </a:t>
            </a:r>
            <a:r>
              <a:rPr lang="en-US" b="1" dirty="0" smtClean="0">
                <a:latin typeface="Bookman Old Style" panose="02050604050505020204" pitchFamily="18" charset="0"/>
                <a:ea typeface="Batang" panose="02030600000101010101" pitchFamily="18" charset="-127"/>
              </a:rPr>
              <a:t>Stop IV infusion temporarily</a:t>
            </a:r>
            <a:r>
              <a:rPr lang="en-US" b="1" dirty="0" smtClean="0">
                <a:solidFill>
                  <a:srgbClr val="00FFFF"/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.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solidFill>
                  <a:srgbClr val="00FFFF"/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Inj. Adrenaline 0.5 ML IM ( Not S/C or IV)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en-US" b="1" dirty="0" smtClean="0">
                <a:solidFill>
                  <a:srgbClr val="00FFFF"/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Wait for 10 </a:t>
            </a:r>
            <a:r>
              <a:rPr lang="en-US" b="1" dirty="0" err="1" smtClean="0">
                <a:solidFill>
                  <a:srgbClr val="00FFFF"/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Mins</a:t>
            </a:r>
            <a:r>
              <a:rPr lang="en-US" b="1" dirty="0" smtClean="0">
                <a:solidFill>
                  <a:srgbClr val="00FFFF"/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 , Restart IV infusion.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en-US" sz="2400" b="1" dirty="0" smtClean="0">
                <a:solidFill>
                  <a:srgbClr val="00FFFF"/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Adrenaline IM can be repeated after 10 </a:t>
            </a:r>
            <a:r>
              <a:rPr lang="en-US" sz="2400" b="1" dirty="0" err="1" smtClean="0">
                <a:solidFill>
                  <a:srgbClr val="00FFFF"/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Mins</a:t>
            </a:r>
            <a:r>
              <a:rPr lang="en-US" sz="2400" b="1" dirty="0" smtClean="0">
                <a:solidFill>
                  <a:srgbClr val="00FFFF"/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.</a:t>
            </a:r>
          </a:p>
          <a:p>
            <a:pPr algn="ctr">
              <a:buFont typeface="Wingdings" panose="05000000000000000000" pitchFamily="2" charset="2"/>
              <a:buNone/>
              <a:defRPr/>
            </a:pPr>
            <a:r>
              <a:rPr lang="en-US" sz="1800" b="1" dirty="0" smtClean="0">
                <a:latin typeface="Bookman Old Style" panose="02050604050505020204" pitchFamily="18" charset="0"/>
                <a:ea typeface="Batang" panose="02030600000101010101" pitchFamily="18" charset="-127"/>
              </a:rPr>
              <a:t>* H </a:t>
            </a:r>
            <a:r>
              <a:rPr lang="en-US" sz="1800" b="1" dirty="0" err="1" smtClean="0">
                <a:latin typeface="Bookman Old Style" panose="02050604050505020204" pitchFamily="18" charset="0"/>
                <a:ea typeface="Batang" panose="02030600000101010101" pitchFamily="18" charset="-127"/>
              </a:rPr>
              <a:t>Asita</a:t>
            </a:r>
            <a:r>
              <a:rPr lang="en-US" sz="1800" b="1" dirty="0" smtClean="0">
                <a:latin typeface="Bookman Old Style" panose="02050604050505020204" pitchFamily="18" charset="0"/>
                <a:ea typeface="Batang" panose="02030600000101010101" pitchFamily="18" charset="-127"/>
              </a:rPr>
              <a:t> de Silva et al : </a:t>
            </a:r>
            <a:r>
              <a:rPr lang="en-US" sz="1800" b="1" dirty="0" err="1" smtClean="0">
                <a:latin typeface="Bookman Old Style" panose="02050604050505020204" pitchFamily="18" charset="0"/>
                <a:ea typeface="Batang" panose="02030600000101010101" pitchFamily="18" charset="-127"/>
              </a:rPr>
              <a:t>Plos</a:t>
            </a:r>
            <a:r>
              <a:rPr lang="en-US" sz="1800" b="1" dirty="0" smtClean="0">
                <a:latin typeface="Bookman Old Style" panose="02050604050505020204" pitchFamily="18" charset="0"/>
                <a:ea typeface="Batang" panose="02030600000101010101" pitchFamily="18" charset="-127"/>
              </a:rPr>
              <a:t> , Neglected </a:t>
            </a:r>
            <a:r>
              <a:rPr lang="en-US" sz="1800" b="1" dirty="0" err="1" smtClean="0">
                <a:latin typeface="Bookman Old Style" panose="02050604050505020204" pitchFamily="18" charset="0"/>
                <a:ea typeface="Batang" panose="02030600000101010101" pitchFamily="18" charset="-127"/>
              </a:rPr>
              <a:t>Trop</a:t>
            </a:r>
            <a:r>
              <a:rPr lang="en-US" sz="1800" b="1" dirty="0" smtClean="0">
                <a:latin typeface="Bookman Old Style" panose="02050604050505020204" pitchFamily="18" charset="0"/>
                <a:ea typeface="Batang" panose="02030600000101010101" pitchFamily="18" charset="-127"/>
              </a:rPr>
              <a:t> Diseases. May 2011.</a:t>
            </a:r>
            <a:endParaRPr lang="en-IN" sz="1800" b="1" dirty="0">
              <a:latin typeface="Bookman Old Style" panose="02050604050505020204" pitchFamily="18" charset="0"/>
              <a:ea typeface="Batang" panose="02030600000101010101" pitchFamily="18" charset="-127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-76199"/>
            <a:ext cx="9067800" cy="990600"/>
          </a:xfrm>
        </p:spPr>
        <p:txBody>
          <a:bodyPr/>
          <a:lstStyle/>
          <a:p>
            <a:r>
              <a:rPr lang="en-IN" sz="5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  <a:t>ASV in Pregnancy</a:t>
            </a:r>
            <a:endParaRPr lang="en-US" sz="5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730448"/>
            <a:ext cx="6096000" cy="3759847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" y="4419600"/>
            <a:ext cx="9067800" cy="24384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</a:rPr>
              <a:t>No Absolute Contraindication ( WHO).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Indicated in National STG ( 2016).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18 </a:t>
            </a:r>
            <a:r>
              <a:rPr lang="en-US" b="1" dirty="0" err="1" smtClean="0">
                <a:solidFill>
                  <a:srgbClr val="FFFF00"/>
                </a:solidFill>
              </a:rPr>
              <a:t>yrs</a:t>
            </a:r>
            <a:r>
              <a:rPr lang="en-US" b="1" dirty="0" smtClean="0">
                <a:solidFill>
                  <a:srgbClr val="FFFF00"/>
                </a:solidFill>
              </a:rPr>
              <a:t> lady with 25 week </a:t>
            </a:r>
            <a:r>
              <a:rPr lang="en-US" b="1" dirty="0" err="1" smtClean="0">
                <a:solidFill>
                  <a:srgbClr val="FFFF00"/>
                </a:solidFill>
              </a:rPr>
              <a:t>Preg</a:t>
            </a:r>
            <a:r>
              <a:rPr lang="en-US" b="1" dirty="0" smtClean="0">
                <a:solidFill>
                  <a:srgbClr val="FFFF00"/>
                </a:solidFill>
              </a:rPr>
              <a:t> ( 7/2016).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Safely  treated at </a:t>
            </a:r>
            <a:r>
              <a:rPr lang="en-US" b="1" dirty="0" err="1" smtClean="0">
                <a:solidFill>
                  <a:srgbClr val="FFFF00"/>
                </a:solidFill>
              </a:rPr>
              <a:t>Asokenagar</a:t>
            </a:r>
            <a:r>
              <a:rPr lang="en-US" b="1" dirty="0" smtClean="0">
                <a:solidFill>
                  <a:srgbClr val="FFFF00"/>
                </a:solidFill>
              </a:rPr>
              <a:t> S G Hosp.</a:t>
            </a:r>
            <a:endParaRPr 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10000">
    <p:blinds dir="vert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5638800"/>
            <a:ext cx="9144000" cy="1219200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Same Dose as Adult.</a:t>
            </a:r>
          </a:p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As Snake Injects same amount of Venom.</a:t>
            </a:r>
          </a:p>
        </p:txBody>
      </p:sp>
      <p:pic>
        <p:nvPicPr>
          <p:cNvPr id="50179" name="Picture 4" descr="PAEDIATRIC DOSE OF AVS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52600" y="1219200"/>
            <a:ext cx="5867400" cy="440055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0" name="WordArt 5"/>
          <p:cNvSpPr>
            <a:spLocks noChangeArrowheads="1" noChangeShapeType="1" noTextEdit="1"/>
          </p:cNvSpPr>
          <p:nvPr/>
        </p:nvSpPr>
        <p:spPr bwMode="auto">
          <a:xfrm>
            <a:off x="838200" y="228600"/>
            <a:ext cx="7315200" cy="838200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ASV For Children</a:t>
            </a:r>
          </a:p>
        </p:txBody>
      </p:sp>
      <p:sp>
        <p:nvSpPr>
          <p:cNvPr id="50181" name="TextBox 4"/>
          <p:cNvSpPr txBox="1">
            <a:spLocks noChangeArrowheads="1"/>
          </p:cNvSpPr>
          <p:nvPr/>
        </p:nvSpPr>
        <p:spPr bwMode="auto">
          <a:xfrm rot="-5400000">
            <a:off x="6904831" y="3610769"/>
            <a:ext cx="3171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/>
              <a:t>www.50000snake.webs.com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219199"/>
          </a:xfrm>
        </p:spPr>
        <p:txBody>
          <a:bodyPr/>
          <a:lstStyle/>
          <a:p>
            <a:r>
              <a:rPr lang="en-US" sz="44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en-US" sz="48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Challenging Situations</a:t>
            </a:r>
            <a:r>
              <a:rPr lang="en-US" sz="44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en-US" sz="44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</a:b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60212"/>
            <a:ext cx="3505200" cy="3511042"/>
          </a:xfrm>
        </p:spPr>
      </p:pic>
      <p:pic>
        <p:nvPicPr>
          <p:cNvPr id="7" name="Content Placeholder 6" descr="C:\Users\DAYAL\Desktop\Wolf2.jpgWolf2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0" y="698322"/>
            <a:ext cx="4191000" cy="3354070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0" y="4038600"/>
            <a:ext cx="9144000" cy="2819401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Case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one,Dry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bite, Only Swelling ( R V).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Case-2, False Snake caught ( C K Town).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20 WBCT Not Clotted repeatedly, ASV cured , 9 </a:t>
            </a:r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yrs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girl, ( Wolf snake brought).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Search for Syndrome, not the snake.</a:t>
            </a:r>
          </a:p>
          <a:p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Up Arrow 7"/>
          <p:cNvSpPr/>
          <p:nvPr/>
        </p:nvSpPr>
        <p:spPr bwMode="auto">
          <a:xfrm>
            <a:off x="2057400" y="3733800"/>
            <a:ext cx="381000" cy="437454"/>
          </a:xfrm>
          <a:prstGeom prst="up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47799"/>
          </a:xfrm>
        </p:spPr>
        <p:txBody>
          <a:bodyPr/>
          <a:lstStyle/>
          <a:p>
            <a:r>
              <a:rPr lang="en-US" sz="44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Mysterious C K Bites</a:t>
            </a:r>
            <a:r>
              <a:rPr lang="en-US" sz="44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/>
            </a:r>
            <a:br>
              <a:rPr lang="en-US" sz="44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</a:b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1" y="762331"/>
            <a:ext cx="5305886" cy="4000781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4648200"/>
            <a:ext cx="8915400" cy="20574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2 or 3 victims – not uncommon.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Usual H/O – Common floor bed.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High degree of suspicion is the key.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761999"/>
          </a:xfrm>
        </p:spPr>
        <p:txBody>
          <a:bodyPr/>
          <a:lstStyle/>
          <a:p>
            <a:r>
              <a:rPr lang="en-US" sz="48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Mag </a:t>
            </a:r>
            <a:r>
              <a:rPr lang="en-US" sz="4800" kern="10" dirty="0" err="1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Sulf</a:t>
            </a:r>
            <a:r>
              <a:rPr lang="en-US" sz="4800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 Compress</a:t>
            </a:r>
            <a:endParaRPr lang="en-US" sz="4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48324" y="-33724"/>
            <a:ext cx="3792494" cy="5688741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706894"/>
            <a:ext cx="9144000" cy="1998706"/>
          </a:xfrm>
        </p:spPr>
        <p:txBody>
          <a:bodyPr/>
          <a:lstStyle/>
          <a:p>
            <a:r>
              <a:rPr lang="en-US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 </a:t>
            </a:r>
            <a:r>
              <a:rPr lang="en-US" sz="2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Sulf</a:t>
            </a:r>
            <a:r>
              <a:rPr lang="en-US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 + </a:t>
            </a:r>
            <a:r>
              <a:rPr lang="en-US" sz="28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Glycerine</a:t>
            </a:r>
            <a:r>
              <a:rPr lang="en-US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, in layers of Bandage.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persistent Cellulitis , with Systemic antibiotics.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3-4 times a day.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Continue for 5-7 days ( at Home).</a:t>
            </a:r>
            <a:endParaRPr lang="en-U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7" name="Rectangle 9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4572000"/>
            <a:ext cx="9144000" cy="2286000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Saw scaled Viper Venom is used for Indian Poly </a:t>
            </a:r>
            <a:r>
              <a:rPr lang="en-US" sz="2800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Valent</a:t>
            </a: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AVS along with Cobra , Common Krait &amp; Russell’s Viper Venom.</a:t>
            </a:r>
          </a:p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Hump Nose Pit Vipers ( Venomous in Kerala and W. </a:t>
            </a:r>
            <a:r>
              <a:rPr lang="en-US" sz="2800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Tamilnadu</a:t>
            </a:r>
            <a:r>
              <a:rPr lang="en-US" sz="28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only) are not seen in WB.</a:t>
            </a:r>
          </a:p>
        </p:txBody>
      </p:sp>
      <p:pic>
        <p:nvPicPr>
          <p:cNvPr id="51203" name="Picture 15" descr="Pit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600200"/>
            <a:ext cx="4419600" cy="265271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4" name="Picture 16" descr="saw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00600" y="1273175"/>
            <a:ext cx="3962400" cy="32512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5" name="WordArt 17"/>
          <p:cNvSpPr>
            <a:spLocks noChangeArrowheads="1" noChangeShapeType="1" noTextEdit="1"/>
          </p:cNvSpPr>
          <p:nvPr/>
        </p:nvSpPr>
        <p:spPr bwMode="auto">
          <a:xfrm>
            <a:off x="228600" y="228600"/>
            <a:ext cx="8458200" cy="914400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OTHER INDIAN SNAKES</a:t>
            </a:r>
          </a:p>
        </p:txBody>
      </p:sp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" y="1257300"/>
            <a:ext cx="44196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  <a:ln>
            <a:solidFill>
              <a:srgbClr val="FFFF00"/>
            </a:solidFill>
          </a:ln>
        </p:spPr>
        <p:txBody>
          <a:bodyPr/>
          <a:lstStyle/>
          <a:p>
            <a:pPr>
              <a:defRPr/>
            </a:pPr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CORAL SNAKES</a:t>
            </a:r>
            <a:endParaRPr lang="en-US" sz="4800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2227" name="Content Placeholder 5" descr="coral1.jpg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143000"/>
            <a:ext cx="4114800" cy="3495675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0" y="4572000"/>
            <a:ext cx="9144000" cy="228600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Coral Snakes are slender non hooded snakes . Five types in India . </a:t>
            </a:r>
          </a:p>
          <a:p>
            <a:pPr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Not seen in West Bengal .</a:t>
            </a:r>
          </a:p>
          <a:p>
            <a:pPr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Strong Neurotoxic Venom like Cobras.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2229" name="Picture 5" descr="314981[1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238" y="1219200"/>
            <a:ext cx="4957762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0" name="TextBox 6"/>
          <p:cNvSpPr txBox="1">
            <a:spLocks noChangeArrowheads="1"/>
          </p:cNvSpPr>
          <p:nvPr/>
        </p:nvSpPr>
        <p:spPr bwMode="auto">
          <a:xfrm>
            <a:off x="3322638" y="1066800"/>
            <a:ext cx="58213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sz="2000" b="1">
                <a:solidFill>
                  <a:srgbClr val="FFFF00"/>
                </a:solidFill>
                <a:latin typeface="Bookman Old Style" panose="02050604050505020204" pitchFamily="18" charset="0"/>
              </a:rPr>
              <a:t>Head &amp; Tail Black , 2 Yellow spots in head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0"/>
            <a:ext cx="8385175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KNOW THE 4 KILLERS</a:t>
            </a:r>
          </a:p>
        </p:txBody>
      </p:sp>
      <p:pic>
        <p:nvPicPr>
          <p:cNvPr id="53251" name="Picture 1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29200" y="762000"/>
            <a:ext cx="3927475" cy="2971800"/>
          </a:xfrm>
        </p:spPr>
      </p:pic>
      <p:pic>
        <p:nvPicPr>
          <p:cNvPr id="53252" name="Picture 1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3998913"/>
            <a:ext cx="3814763" cy="2859087"/>
          </a:xfrm>
        </p:spPr>
      </p:pic>
      <p:pic>
        <p:nvPicPr>
          <p:cNvPr id="53253" name="Picture 1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550" y="3995738"/>
            <a:ext cx="4940300" cy="2828925"/>
          </a:xfrm>
        </p:spPr>
      </p:pic>
      <p:pic>
        <p:nvPicPr>
          <p:cNvPr id="53254" name="Picture 18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62000"/>
            <a:ext cx="4765675" cy="3086100"/>
          </a:xfrm>
        </p:spPr>
      </p:pic>
      <p:sp>
        <p:nvSpPr>
          <p:cNvPr id="7" name="TextBox 6"/>
          <p:cNvSpPr txBox="1"/>
          <p:nvPr/>
        </p:nvSpPr>
        <p:spPr>
          <a:xfrm>
            <a:off x="3571868" y="442913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 smtClean="0"/>
              <a:t>www.dayalbandhu.vip</a:t>
            </a:r>
            <a:endParaRPr lang="en-US" dirty="0"/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90599"/>
          </a:xfrm>
        </p:spPr>
        <p:txBody>
          <a:bodyPr/>
          <a:lstStyle/>
          <a:p>
            <a:r>
              <a:rPr lang="en-US" sz="54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PREVENTION of BITES</a:t>
            </a:r>
            <a:endParaRPr lang="en-US" sz="5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2" y="999904"/>
            <a:ext cx="4534478" cy="278946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390" y="999904"/>
            <a:ext cx="4205981" cy="2789459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5943599"/>
            <a:ext cx="8229600" cy="18732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6" y="3796314"/>
            <a:ext cx="4607724" cy="29207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780" y="3758783"/>
            <a:ext cx="4014410" cy="30023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390" y="1011072"/>
            <a:ext cx="3429000" cy="1524000"/>
          </a:xfrm>
          <a:prstGeom prst="rect">
            <a:avLst/>
          </a:prstGeom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714355"/>
          </a:xfrm>
        </p:spPr>
        <p:txBody>
          <a:bodyPr/>
          <a:lstStyle/>
          <a:p>
            <a:pPr>
              <a:defRPr/>
            </a:pPr>
            <a:r>
              <a:rPr lang="en-US" sz="4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  <a:t> </a:t>
            </a:r>
            <a:r>
              <a:rPr lang="en-US" sz="40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</a:rPr>
              <a:t>PM Not Essential for Ex-gratia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</p:spPr>
        <p:txBody>
          <a:bodyPr/>
          <a:lstStyle/>
          <a:p>
            <a:pPr>
              <a:defRPr/>
            </a:pPr>
            <a:r>
              <a:rPr lang="en-US" sz="2800" b="1" dirty="0" smtClean="0">
                <a:solidFill>
                  <a:srgbClr val="FFFF00"/>
                </a:solidFill>
              </a:rPr>
              <a:t>GO No. 1561(19)F.R/4P-3/04 ; Dated 19.8.08.</a:t>
            </a:r>
            <a:endParaRPr lang="en-US" sz="2800" b="1" dirty="0">
              <a:solidFill>
                <a:srgbClr val="FFFF00"/>
              </a:solidFill>
            </a:endParaRPr>
          </a:p>
        </p:txBody>
      </p:sp>
      <p:pic>
        <p:nvPicPr>
          <p:cNvPr id="54276" name="Picture 3" descr="DSCN34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607398" y="1219200"/>
            <a:ext cx="6081604" cy="291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7" name="Picture 5" descr="DSCN3487 copy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3886200"/>
            <a:ext cx="911542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1"/>
            <a:ext cx="8715436" cy="785793"/>
          </a:xfrm>
        </p:spPr>
        <p:txBody>
          <a:bodyPr/>
          <a:lstStyle/>
          <a:p>
            <a:r>
              <a:rPr lang="en-US" sz="4400" b="1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Injury  Report  in  Snakebite</a:t>
            </a:r>
            <a:endParaRPr lang="en-US" dirty="0"/>
          </a:p>
        </p:txBody>
      </p:sp>
      <p:pic>
        <p:nvPicPr>
          <p:cNvPr id="5" name="Content Placeholder 4" descr="Report-form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28728" y="680842"/>
            <a:ext cx="6286543" cy="3638941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214819"/>
            <a:ext cx="9144000" cy="2643182"/>
          </a:xfrm>
        </p:spPr>
        <p:txBody>
          <a:bodyPr/>
          <a:lstStyle/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All cases are MLC.</a:t>
            </a:r>
          </a:p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Injury report must.</a:t>
            </a:r>
          </a:p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Avoids litigation in future.</a:t>
            </a:r>
          </a:p>
          <a:p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Document to submit for Ex-gratia.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 rot="19770518">
            <a:off x="3771181" y="4632932"/>
            <a:ext cx="707645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www.dayalbandhu.vip</a:t>
            </a:r>
            <a:endParaRPr 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447800"/>
            <a:ext cx="9144000" cy="3200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Be Confident to manage snake bite 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 smtClean="0">
                <a:latin typeface="Bookman Old Style" panose="02050604050505020204" pitchFamily="18" charset="0"/>
              </a:rPr>
              <a:t>Most of the Snake bites can be managed at PHC level.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Don’t kill time before AVS adminstration.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Neurotoxic Signs look more dangerous but can be managed easily 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Viper bites are more dangerous , should be referred early . </a:t>
            </a:r>
            <a:r>
              <a:rPr lang="en-US" sz="2400" b="1" dirty="0" smtClean="0">
                <a:solidFill>
                  <a:schemeClr val="bg1">
                    <a:lumMod val="60000"/>
                    <a:lumOff val="40000"/>
                  </a:schemeClr>
                </a:solidFill>
                <a:latin typeface="Bookman Old Style" panose="02050604050505020204" pitchFamily="18" charset="0"/>
              </a:rPr>
              <a:t>AVS delay  causing undue dialysis 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sz="2000" b="1" dirty="0" smtClean="0">
                <a:solidFill>
                  <a:schemeClr val="bg1">
                    <a:lumMod val="60000"/>
                    <a:lumOff val="40000"/>
                  </a:schemeClr>
                </a:solidFill>
              </a:rPr>
              <a:t>                     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sz="2000" b="1" dirty="0" smtClean="0">
                <a:solidFill>
                  <a:schemeClr val="folHlink"/>
                </a:solidFill>
              </a:rPr>
              <a:t>                          </a:t>
            </a:r>
          </a:p>
        </p:txBody>
      </p:sp>
      <p:pic>
        <p:nvPicPr>
          <p:cNvPr id="55299" name="Picture 6" descr="BenKALA copy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9125" y="4127500"/>
            <a:ext cx="4714875" cy="269875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0" y="4800600"/>
            <a:ext cx="4572000" cy="24876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panose="02050604050505020204" pitchFamily="18" charset="0"/>
              </a:rPr>
              <a:t>No bite mark , no local rkn . Snake not seen , but neurological signs present = Krait Bite.</a:t>
            </a:r>
          </a:p>
          <a:p>
            <a:pPr>
              <a:defRPr/>
            </a:pPr>
            <a:r>
              <a:rPr lang="en-US" b="1" dirty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</a:t>
            </a:r>
          </a:p>
          <a:p>
            <a:pPr>
              <a:spcBef>
                <a:spcPct val="50000"/>
              </a:spcBef>
              <a:defRPr/>
            </a:pPr>
            <a:endParaRPr lang="en-US" dirty="0"/>
          </a:p>
        </p:txBody>
      </p:sp>
      <p:sp>
        <p:nvSpPr>
          <p:cNvPr id="55301" name="WordArt 9"/>
          <p:cNvSpPr>
            <a:spLocks noChangeArrowheads="1" noChangeShapeType="1" noTextEdit="1"/>
          </p:cNvSpPr>
          <p:nvPr/>
        </p:nvSpPr>
        <p:spPr bwMode="auto">
          <a:xfrm>
            <a:off x="457200" y="304800"/>
            <a:ext cx="8001000" cy="990600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TAKE HOME MESSAGE</a:t>
            </a: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WordArt 4"/>
          <p:cNvSpPr>
            <a:spLocks noChangeArrowheads="1" noChangeShapeType="1" noTextEdit="1"/>
          </p:cNvSpPr>
          <p:nvPr/>
        </p:nvSpPr>
        <p:spPr bwMode="auto">
          <a:xfrm>
            <a:off x="228600" y="381000"/>
            <a:ext cx="8686800" cy="1143000"/>
          </a:xfrm>
          <a:prstGeom prst="rect">
            <a:avLst/>
          </a:prstGeom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Use ASV Confidently</a:t>
            </a:r>
          </a:p>
        </p:txBody>
      </p:sp>
      <p:sp>
        <p:nvSpPr>
          <p:cNvPr id="93189" name="WordArt 5"/>
          <p:cNvSpPr>
            <a:spLocks noChangeArrowheads="1" noChangeShapeType="1" noTextEdit="1"/>
          </p:cNvSpPr>
          <p:nvPr/>
        </p:nvSpPr>
        <p:spPr bwMode="auto">
          <a:xfrm>
            <a:off x="304800" y="3024188"/>
            <a:ext cx="8153400" cy="33766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US" sz="3600" b="1" kern="10">
                <a:ln w="9525">
                  <a:rou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 pitchFamily="18" charset="0"/>
              </a:rPr>
              <a:t>THANK YOU</a:t>
            </a:r>
          </a:p>
        </p:txBody>
      </p:sp>
      <p:sp>
        <p:nvSpPr>
          <p:cNvPr id="56324" name="TextBox 5"/>
          <p:cNvSpPr txBox="1">
            <a:spLocks noChangeArrowheads="1"/>
          </p:cNvSpPr>
          <p:nvPr/>
        </p:nvSpPr>
        <p:spPr bwMode="auto">
          <a:xfrm>
            <a:off x="4495800" y="6172200"/>
            <a:ext cx="3429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sz="2000"/>
              <a:t>www.50000snake.webs.com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 animBg="1"/>
    </p:bldLst>
  </p:timing>
</p:sld>
</file>

<file path=ppt/theme/theme1.xml><?xml version="1.0" encoding="utf-8"?>
<a:theme xmlns:a="http://schemas.openxmlformats.org/drawingml/2006/main" name="Curtain Call">
  <a:themeElements>
    <a:clrScheme name="Curtain Call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urtain Call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Curtain Call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rtain Call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Curtain Call</Template>
  <TotalTime>57</TotalTime>
  <Words>2550</Words>
  <Application>WPS Presentation</Application>
  <PresentationFormat>On-screen Show (4:3)</PresentationFormat>
  <Paragraphs>447</Paragraphs>
  <Slides>76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76</vt:i4>
      </vt:variant>
    </vt:vector>
  </HeadingPairs>
  <TitlesOfParts>
    <vt:vector size="77" baseType="lpstr">
      <vt:lpstr>Curtain Call</vt:lpstr>
      <vt:lpstr>Slide 1</vt:lpstr>
      <vt:lpstr>Clinical    Classification</vt:lpstr>
      <vt:lpstr> MYSTERY OF KRAIT </vt:lpstr>
      <vt:lpstr>MYSTERY OF KRAIT</vt:lpstr>
      <vt:lpstr>Krait bite Kills again</vt:lpstr>
      <vt:lpstr>Krait Neurotoxicity </vt:lpstr>
      <vt:lpstr>Cobra Neurotoxicity</vt:lpstr>
      <vt:lpstr>BITE MARK – Not Significant</vt:lpstr>
      <vt:lpstr>Cobra Atypical Signs</vt:lpstr>
      <vt:lpstr>Cobra Local Signs</vt:lpstr>
      <vt:lpstr>Hemotoxic Snakebites</vt:lpstr>
      <vt:lpstr>More Hemotoxic signs</vt:lpstr>
      <vt:lpstr>DEBRA    R   H  Hemotoxic   Snakebite</vt:lpstr>
      <vt:lpstr>Sea  Snakebites</vt:lpstr>
      <vt:lpstr>Dog Tooth ( ? )  - Hemotoxic signs</vt:lpstr>
      <vt:lpstr>Surgical Conditions</vt:lpstr>
      <vt:lpstr>GOKHRO(Indian spectacled Cobra) </vt:lpstr>
      <vt:lpstr>KEUTE (Ind. Monocled Cobra)</vt:lpstr>
      <vt:lpstr>SANKHACHUR ( King Cobra)</vt:lpstr>
      <vt:lpstr>CHANDRABORA(Russell’s Viper)</vt:lpstr>
      <vt:lpstr> KALACH ( Common Krait )</vt:lpstr>
      <vt:lpstr>SANKHAMUTI ( Banded Krait)</vt:lpstr>
      <vt:lpstr> KRAIT Vs CHITI</vt:lpstr>
      <vt:lpstr>PTOSIS      IS     THE     SIGN</vt:lpstr>
      <vt:lpstr>PTOSIS       IN         Other Bite</vt:lpstr>
      <vt:lpstr> CHITI Bora or Wolf Snake</vt:lpstr>
      <vt:lpstr>TUTUR (Common Sand Boa )</vt:lpstr>
      <vt:lpstr>           RED SAND BOA</vt:lpstr>
      <vt:lpstr> LAUDOGA ( Comn. Vine snake)</vt:lpstr>
      <vt:lpstr>          BETT ACHHRA</vt:lpstr>
      <vt:lpstr>              KALNAGINI</vt:lpstr>
      <vt:lpstr>DANRAS</vt:lpstr>
      <vt:lpstr>Slide 33</vt:lpstr>
      <vt:lpstr>1. DHORA, 2. HELE, 3.JALMETELI</vt:lpstr>
      <vt:lpstr> OTHER  SO CALLED  SNAKES</vt:lpstr>
      <vt:lpstr>SOME  PECULIAR  SNAKES</vt:lpstr>
      <vt:lpstr>Mountain Pit Viper</vt:lpstr>
      <vt:lpstr>North Bengal &amp; NE Special</vt:lpstr>
      <vt:lpstr>Slide 39</vt:lpstr>
      <vt:lpstr>IMMOBILIZATION</vt:lpstr>
      <vt:lpstr>Gangrene   Due   To    LIGATURE</vt:lpstr>
      <vt:lpstr>GO To HOSPITAL</vt:lpstr>
      <vt:lpstr>Slide 43</vt:lpstr>
      <vt:lpstr>Slide 44</vt:lpstr>
      <vt:lpstr>  SIGNS OF ENVENOMATION</vt:lpstr>
      <vt:lpstr>INVESTIGATIONS </vt:lpstr>
      <vt:lpstr>Slide 47</vt:lpstr>
      <vt:lpstr>20 WBCT :  False Positive </vt:lpstr>
      <vt:lpstr>Slide 49</vt:lpstr>
      <vt:lpstr>Urine Test - MISLEADING</vt:lpstr>
      <vt:lpstr>AVS TREATMENT</vt:lpstr>
      <vt:lpstr>Slide 52</vt:lpstr>
      <vt:lpstr> ICMR Flow Chart-2023</vt:lpstr>
      <vt:lpstr>AVS Infusion Procedure</vt:lpstr>
      <vt:lpstr>Adrenaline As Premedication</vt:lpstr>
      <vt:lpstr>“AN” Injection  Could  Save </vt:lpstr>
      <vt:lpstr>“AN” Injection  Can  Save </vt:lpstr>
      <vt:lpstr> Magic of  “AN” Injection</vt:lpstr>
      <vt:lpstr>LMA   or   Intubate  / VENTILATOR</vt:lpstr>
      <vt:lpstr> Intubate  &amp; AMBU Bag</vt:lpstr>
      <vt:lpstr>OR  a  VENTILATOR  Could   Save</vt:lpstr>
      <vt:lpstr>SKIN   TEST ?</vt:lpstr>
      <vt:lpstr>Manage ASV Reaction </vt:lpstr>
      <vt:lpstr>ASV in Pregnancy</vt:lpstr>
      <vt:lpstr>Slide 65</vt:lpstr>
      <vt:lpstr> Challenging Situations </vt:lpstr>
      <vt:lpstr>Mysterious C K Bites </vt:lpstr>
      <vt:lpstr>Mag Sulf Compress</vt:lpstr>
      <vt:lpstr>Slide 69</vt:lpstr>
      <vt:lpstr>CORAL SNAKES</vt:lpstr>
      <vt:lpstr>KNOW THE 4 KILLERS</vt:lpstr>
      <vt:lpstr>PREVENTION of BITES</vt:lpstr>
      <vt:lpstr> PM Not Essential for Ex-gratia</vt:lpstr>
      <vt:lpstr>Injury  Report  in  Snakebite</vt:lpstr>
      <vt:lpstr>Slide 75</vt:lpstr>
      <vt:lpstr>Slide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Gokhro (Indian spectacled Cobra)</dc:title>
  <dc:creator>xp</dc:creator>
  <cp:lastModifiedBy>Windows User</cp:lastModifiedBy>
  <cp:revision>470</cp:revision>
  <dcterms:created xsi:type="dcterms:W3CDTF">2007-07-28T15:02:00Z</dcterms:created>
  <dcterms:modified xsi:type="dcterms:W3CDTF">2025-07-03T05:45:48Z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929C4A6BB85047A08CC4D75FA0049B05_13</vt:lpwstr>
  </property>
  <property fmtid="{D5CDD505-2E9C-101B-9397-08002B2CF9AE}" pid="3" name="KSOProductBuildVer">
    <vt:lpwstr>1033-12.2.0.13306</vt:lpwstr>
  </property>
</Properties>
</file>