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261" r:id="rId4"/>
    <p:sldId id="263" r:id="rId5"/>
    <p:sldId id="264" r:id="rId6"/>
    <p:sldId id="265" r:id="rId7"/>
    <p:sldId id="266" r:id="rId8"/>
    <p:sldId id="273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/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/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/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/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12 w 1722"/>
                <a:gd name="T1" fmla="*/ 61 h 66"/>
                <a:gd name="T2" fmla="*/ 1712 w 1722"/>
                <a:gd name="T3" fmla="*/ 55 h 66"/>
                <a:gd name="T4" fmla="*/ 0 w 1722"/>
                <a:gd name="T5" fmla="*/ 0 h 66"/>
                <a:gd name="T6" fmla="*/ 0 w 1722"/>
                <a:gd name="T7" fmla="*/ 43 h 66"/>
                <a:gd name="T8" fmla="*/ 1712 w 1722"/>
                <a:gd name="T9" fmla="*/ 61 h 66"/>
                <a:gd name="T10" fmla="*/ 1712 w 1722"/>
                <a:gd name="T11" fmla="*/ 61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7"/>
            <p:cNvSpPr/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/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0 w 975"/>
                <a:gd name="T1" fmla="*/ 48 h 101"/>
                <a:gd name="T2" fmla="*/ 970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0 w 975"/>
                <a:gd name="T9" fmla="*/ 48 h 101"/>
                <a:gd name="T10" fmla="*/ 970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9"/>
            <p:cNvSpPr/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3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31 w 2141"/>
                <a:gd name="T7" fmla="*/ 0 h 198"/>
                <a:gd name="T8" fmla="*/ 2131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0"/>
            <p:cNvSpPr/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/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67 w 2517"/>
                <a:gd name="T1" fmla="*/ 276 h 276"/>
                <a:gd name="T2" fmla="*/ 2502 w 2517"/>
                <a:gd name="T3" fmla="*/ 204 h 276"/>
                <a:gd name="T4" fmla="*/ 2245 w 2517"/>
                <a:gd name="T5" fmla="*/ 0 h 276"/>
                <a:gd name="T6" fmla="*/ 0 w 2517"/>
                <a:gd name="T7" fmla="*/ 276 h 276"/>
                <a:gd name="T8" fmla="*/ 2167 w 2517"/>
                <a:gd name="T9" fmla="*/ 276 h 276"/>
                <a:gd name="T10" fmla="*/ 2167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2"/>
            <p:cNvSpPr/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/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4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4 w 729"/>
                <a:gd name="T7" fmla="*/ 240 h 240"/>
                <a:gd name="T8" fmla="*/ 724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4"/>
            <p:cNvSpPr/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/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4 w 729"/>
                <a:gd name="T1" fmla="*/ 318 h 318"/>
                <a:gd name="T2" fmla="*/ 724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4 w 729"/>
                <a:gd name="T9" fmla="*/ 318 h 318"/>
                <a:gd name="T10" fmla="*/ 724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6"/>
            <p:cNvSpPr/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/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/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/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0"/>
            <p:cNvSpPr/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/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2"/>
            <p:cNvSpPr/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/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24"/>
            <p:cNvSpPr/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25"/>
            <p:cNvSpPr/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6"/>
            <p:cNvSpPr/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27"/>
            <p:cNvSpPr/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28"/>
            <p:cNvSpPr/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07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9"/>
            <p:cNvSpPr/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30"/>
            <p:cNvSpPr/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1"/>
            <p:cNvSpPr/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Freeform 32"/>
            <p:cNvSpPr/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Freeform 33"/>
            <p:cNvSpPr/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34"/>
            <p:cNvSpPr/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35"/>
            <p:cNvSpPr/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36"/>
            <p:cNvSpPr/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37"/>
            <p:cNvSpPr/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38"/>
            <p:cNvSpPr/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39"/>
            <p:cNvGrpSpPr/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/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Freeform 41"/>
              <p:cNvSpPr/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5162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163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36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143221D-A6A5-4B7F-9BBC-FF1F13A4708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 advClick="0" advTm="10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4099" name="Freeform 3"/>
            <p:cNvSpPr/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0" name="Freeform 4"/>
            <p:cNvSpPr/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1" name="Freeform 5"/>
            <p:cNvSpPr/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5" name="Freeform 6"/>
            <p:cNvSpPr/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12 w 1722"/>
                <a:gd name="T1" fmla="*/ 61 h 66"/>
                <a:gd name="T2" fmla="*/ 1712 w 1722"/>
                <a:gd name="T3" fmla="*/ 55 h 66"/>
                <a:gd name="T4" fmla="*/ 0 w 1722"/>
                <a:gd name="T5" fmla="*/ 0 h 66"/>
                <a:gd name="T6" fmla="*/ 0 w 1722"/>
                <a:gd name="T7" fmla="*/ 43 h 66"/>
                <a:gd name="T8" fmla="*/ 1712 w 1722"/>
                <a:gd name="T9" fmla="*/ 61 h 66"/>
                <a:gd name="T10" fmla="*/ 1712 w 1722"/>
                <a:gd name="T11" fmla="*/ 61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3" name="Freeform 7"/>
            <p:cNvSpPr/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7" name="Freeform 8"/>
            <p:cNvSpPr/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0 w 975"/>
                <a:gd name="T1" fmla="*/ 48 h 101"/>
                <a:gd name="T2" fmla="*/ 970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0 w 975"/>
                <a:gd name="T9" fmla="*/ 48 h 101"/>
                <a:gd name="T10" fmla="*/ 970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8" name="Freeform 9"/>
            <p:cNvSpPr/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3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31 w 2141"/>
                <a:gd name="T7" fmla="*/ 0 h 198"/>
                <a:gd name="T8" fmla="*/ 2131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6" name="Freeform 10"/>
            <p:cNvSpPr/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0" name="Freeform 11"/>
            <p:cNvSpPr/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67 w 2517"/>
                <a:gd name="T1" fmla="*/ 276 h 276"/>
                <a:gd name="T2" fmla="*/ 2502 w 2517"/>
                <a:gd name="T3" fmla="*/ 204 h 276"/>
                <a:gd name="T4" fmla="*/ 2245 w 2517"/>
                <a:gd name="T5" fmla="*/ 0 h 276"/>
                <a:gd name="T6" fmla="*/ 0 w 2517"/>
                <a:gd name="T7" fmla="*/ 276 h 276"/>
                <a:gd name="T8" fmla="*/ 2167 w 2517"/>
                <a:gd name="T9" fmla="*/ 276 h 276"/>
                <a:gd name="T10" fmla="*/ 2167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/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2" name="Freeform 13"/>
            <p:cNvSpPr/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4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4 w 729"/>
                <a:gd name="T7" fmla="*/ 240 h 240"/>
                <a:gd name="T8" fmla="*/ 724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/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Freeform 15"/>
            <p:cNvSpPr/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4 w 729"/>
                <a:gd name="T1" fmla="*/ 318 h 318"/>
                <a:gd name="T2" fmla="*/ 724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4 w 729"/>
                <a:gd name="T9" fmla="*/ 318 h 318"/>
                <a:gd name="T10" fmla="*/ 724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/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3" name="Freeform 17"/>
            <p:cNvSpPr/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4" name="Freeform 18"/>
            <p:cNvSpPr/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8" name="Freeform 19"/>
            <p:cNvSpPr/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Freeform 20"/>
            <p:cNvSpPr/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0" name="Freeform 21"/>
            <p:cNvSpPr/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8" name="Freeform 22"/>
            <p:cNvSpPr/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9" name="Freeform 23"/>
            <p:cNvSpPr/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0" name="Freeform 24"/>
            <p:cNvSpPr/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4" name="Freeform 25"/>
            <p:cNvSpPr/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2" name="Freeform 26"/>
            <p:cNvSpPr/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3" name="Freeform 27"/>
            <p:cNvSpPr/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7" name="Freeform 28"/>
            <p:cNvSpPr/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07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5" name="Freeform 29"/>
            <p:cNvSpPr/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59" name="Freeform 30"/>
            <p:cNvSpPr/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27" name="Freeform 31"/>
            <p:cNvSpPr/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8" name="Freeform 32"/>
            <p:cNvSpPr/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9" name="Freeform 33"/>
            <p:cNvSpPr/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0" name="Freeform 34"/>
            <p:cNvSpPr/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1" name="Freeform 35"/>
            <p:cNvSpPr/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2" name="Freeform 36"/>
            <p:cNvSpPr/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3" name="Freeform 37"/>
            <p:cNvSpPr/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34" name="Freeform 38"/>
            <p:cNvSpPr/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" name="Group 39"/>
            <p:cNvGrpSpPr/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136" name="Freeform 40"/>
              <p:cNvSpPr/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37" name="Freeform 41"/>
              <p:cNvSpPr/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4138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3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40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1D31F296-10C9-445B-949F-3579DBC4A8E7}" type="datetimeFigureOut">
              <a:rPr lang="en-US" smtClean="0"/>
              <a:pPr/>
              <a:t>3/20/2025</a:t>
            </a:fld>
            <a:endParaRPr lang="en-US"/>
          </a:p>
        </p:txBody>
      </p:sp>
      <p:sp>
        <p:nvSpPr>
          <p:cNvPr id="4141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142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DC8AA18-6DB8-405B-B917-DB2FBF8D9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6" r:id="rId13"/>
    <p:sldLayoutId id="2147483687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Blip>
          <a:blip r:embed="rId16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Blip>
          <a:blip r:embed="rId17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8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0" y="1000108"/>
            <a:ext cx="9144000" cy="5857892"/>
          </a:xfrm>
        </p:spPr>
        <p:txBody>
          <a:bodyPr/>
          <a:lstStyle/>
          <a:p>
            <a:pPr eaLnBrk="1" hangingPunct="1">
              <a:defRPr/>
            </a:pPr>
            <a:r>
              <a:rPr lang="en-US" sz="4400" b="1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Dr </a:t>
            </a:r>
            <a:r>
              <a:rPr lang="en-US" sz="4400" b="1" dirty="0" err="1" smtClean="0">
                <a:solidFill>
                  <a:srgbClr val="00B0F0"/>
                </a:solidFill>
                <a:latin typeface="Bookman Old Style" panose="02050604050505020204" pitchFamily="18" charset="0"/>
              </a:rPr>
              <a:t>Dayal</a:t>
            </a:r>
            <a:r>
              <a:rPr lang="en-US" sz="4400" b="1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 </a:t>
            </a:r>
            <a:r>
              <a:rPr lang="en-US" sz="4400" b="1" dirty="0" err="1" smtClean="0">
                <a:solidFill>
                  <a:srgbClr val="00B0F0"/>
                </a:solidFill>
                <a:latin typeface="Bookman Old Style" panose="02050604050505020204" pitchFamily="18" charset="0"/>
              </a:rPr>
              <a:t>Bandhu</a:t>
            </a:r>
            <a:r>
              <a:rPr lang="en-US" sz="4400" b="1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 </a:t>
            </a:r>
            <a:r>
              <a:rPr lang="en-US" sz="4400" b="1" dirty="0" err="1" smtClean="0">
                <a:solidFill>
                  <a:srgbClr val="00B0F0"/>
                </a:solidFill>
                <a:latin typeface="Bookman Old Style" panose="02050604050505020204" pitchFamily="18" charset="0"/>
              </a:rPr>
              <a:t>Majumdar</a:t>
            </a:r>
            <a:r>
              <a:rPr lang="en-US" sz="4400" b="1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 </a:t>
            </a:r>
          </a:p>
          <a:p>
            <a:pPr eaLnBrk="1" hangingPunct="1">
              <a:defRPr/>
            </a:pPr>
            <a:r>
              <a:rPr lang="en-US" sz="2800" b="1" u="sng" dirty="0" smtClean="0">
                <a:latin typeface="Bookman Old Style" panose="02050604050505020204" pitchFamily="18" charset="0"/>
              </a:rPr>
              <a:t>dayalbm@gmail.com</a:t>
            </a:r>
          </a:p>
          <a:p>
            <a:pPr eaLnBrk="1" hangingPunct="1">
              <a:defRPr/>
            </a:pPr>
            <a:endParaRPr lang="en-US" sz="2800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IN" b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State </a:t>
            </a:r>
            <a:r>
              <a:rPr lang="en-IN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Resource Person, W B ( S B Training)</a:t>
            </a: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endParaRPr lang="en-US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eaLnBrk="1" hangingPunct="1">
              <a:defRPr/>
            </a:pPr>
            <a:r>
              <a:rPr lang="en-US" b="1" dirty="0" smtClean="0">
                <a:latin typeface="Bookman Old Style" panose="02050604050505020204" pitchFamily="18" charset="0"/>
              </a:rPr>
              <a:t>www.kalachkrait.webs.com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B0F0"/>
                </a:solidFill>
                <a:latin typeface="Bookman Old Style" panose="02050604050505020204" pitchFamily="18" charset="0"/>
              </a:rPr>
              <a:t>9433104233.</a:t>
            </a:r>
          </a:p>
          <a:p>
            <a:pPr eaLnBrk="1" hangingPunct="1">
              <a:defRPr/>
            </a:pPr>
            <a:endParaRPr lang="en-US" sz="2800" b="1" dirty="0" smtClean="0">
              <a:solidFill>
                <a:srgbClr val="CC99FF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075" name="WordArt 4"/>
          <p:cNvSpPr>
            <a:spLocks noChangeArrowheads="1" noChangeShapeType="1" noTextEdit="1"/>
          </p:cNvSpPr>
          <p:nvPr/>
        </p:nvSpPr>
        <p:spPr bwMode="auto">
          <a:xfrm>
            <a:off x="214282" y="214290"/>
            <a:ext cx="8715436" cy="77631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fromWordArt="1">
            <a:prstTxWarp prst="textPlain">
              <a:avLst>
                <a:gd name="adj" fmla="val 49552"/>
              </a:avLst>
            </a:prstTxWarp>
          </a:bodyPr>
          <a:lstStyle/>
          <a:p>
            <a:pPr algn="ctr"/>
            <a:r>
              <a:rPr lang="en-US" sz="36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/>
              </a:rPr>
              <a:t>Atypical Snakebites</a:t>
            </a:r>
            <a:endParaRPr lang="en-US" sz="3600" b="1" kern="1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09599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Cobra Local Signs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9120116" cy="18288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Variable Bite marks. Severe pain.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Progressive Swelling , Blisters.</a:t>
            </a:r>
          </a:p>
          <a:p>
            <a:r>
              <a:rPr lang="en-US" b="1" dirty="0" smtClean="0">
                <a:solidFill>
                  <a:srgbClr val="FFFF00"/>
                </a:solidFill>
                <a:latin typeface="Constantia" panose="02030602050306030303" pitchFamily="18" charset="0"/>
              </a:rPr>
              <a:t>Ulceration or necrosis.</a:t>
            </a:r>
            <a:endParaRPr lang="en-US" b="1" dirty="0">
              <a:solidFill>
                <a:srgbClr val="FFFF00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1340"/>
            <a:ext cx="5018339" cy="25395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29311" y="3643312"/>
            <a:ext cx="2314576" cy="41148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774" y="1652518"/>
            <a:ext cx="3241342" cy="28665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56664" y="1929694"/>
            <a:ext cx="2133600" cy="28461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5071"/>
            <a:ext cx="2972300" cy="1671919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599"/>
            <a:ext cx="8229600" cy="1143000"/>
          </a:xfrm>
        </p:spPr>
        <p:txBody>
          <a:bodyPr/>
          <a:lstStyle/>
          <a:p>
            <a:r>
              <a:rPr lang="en-US" sz="48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Cobra Atypical Signs</a:t>
            </a:r>
            <a:endParaRPr lang="en-US" sz="4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609601"/>
            <a:ext cx="9144000" cy="2362200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65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yrs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 ,M, Presented at Debra R H on 18.6.16.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First Symptom, Weakness of Face &amp; Eye Lids.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No Pain Complaint , revealed on Questioning. 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askerville Old Face" panose="02020602080505020303" pitchFamily="18" charset="0"/>
              </a:rPr>
              <a:t>Dramatic Improvement by AN Inj.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971801"/>
            <a:ext cx="6705600" cy="3781607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1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Typical    </a:t>
            </a:r>
            <a:r>
              <a:rPr lang="en-US" sz="4400" kern="10" dirty="0" err="1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Hemotoxic</a:t>
            </a:r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  Snakebites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85800"/>
            <a:ext cx="8991600" cy="6172200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</a:rPr>
              <a:t>Pain and Slow Swelling.</a:t>
            </a:r>
          </a:p>
          <a:p>
            <a:r>
              <a:rPr lang="en-US" b="1" dirty="0" smtClean="0"/>
              <a:t>Sometimes ignored</a:t>
            </a:r>
            <a:r>
              <a:rPr lang="en-US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Bleeding from any site.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Clotting Disorder.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Late Hematuria.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Oliguria. 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Acute Renal failure.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804" y="664901"/>
            <a:ext cx="2277396" cy="3240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287" y="3914775"/>
            <a:ext cx="3924300" cy="2943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01" y="4953000"/>
            <a:ext cx="4919688" cy="1676400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52399"/>
            <a:ext cx="9144000" cy="914400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Dog Tooth ( ? )  - Hemotoxic </a:t>
            </a:r>
            <a:r>
              <a:rPr lang="en-US" sz="4400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signs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655375"/>
            <a:ext cx="6285556" cy="3535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4191000"/>
            <a:ext cx="9144000" cy="2666999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40 </a:t>
            </a:r>
            <a:r>
              <a:rPr lang="en-US" sz="2800" b="1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yrs</a:t>
            </a:r>
            <a:r>
              <a:rPr lang="en-US" sz="28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, M . H/O : Dog Skeleton / Tooth - injury .</a:t>
            </a:r>
          </a:p>
          <a:p>
            <a:r>
              <a:rPr lang="en-US" sz="3600" b="1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Sonamukhi</a:t>
            </a:r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Rural </a:t>
            </a:r>
            <a:r>
              <a:rPr lang="en-US" sz="3600" b="1" dirty="0" err="1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Hosp</a:t>
            </a:r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, after 4 hrs.</a:t>
            </a:r>
          </a:p>
          <a:p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20WBCT  = Not Clotted, ASV infused.</a:t>
            </a:r>
          </a:p>
          <a:p>
            <a:r>
              <a:rPr lang="en-US" sz="3600" b="1" dirty="0" smtClean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AKI at BSMC&amp;H . </a:t>
            </a:r>
            <a:endParaRPr lang="en-US" sz="3600" b="1" dirty="0">
              <a:solidFill>
                <a:srgbClr val="FFFF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686800" cy="893763"/>
          </a:xfrm>
        </p:spPr>
        <p:txBody>
          <a:bodyPr/>
          <a:lstStyle/>
          <a:p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Early </a:t>
            </a:r>
            <a:r>
              <a:rPr lang="en-US" sz="4000" kern="10" dirty="0" err="1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Hemotoxic</a:t>
            </a:r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  Sign- </a:t>
            </a:r>
            <a:r>
              <a:rPr lang="en-US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DEBRA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453" y="794318"/>
            <a:ext cx="1992137" cy="3539365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86" y="804036"/>
            <a:ext cx="2008756" cy="3568891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0" y="4343401"/>
            <a:ext cx="9144000" cy="2514600"/>
          </a:xfrm>
        </p:spPr>
        <p:txBody>
          <a:bodyPr/>
          <a:lstStyle/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46 </a:t>
            </a:r>
            <a:r>
              <a:rPr lang="en-US" sz="2800" b="1" dirty="0" err="1" smtClean="0">
                <a:solidFill>
                  <a:srgbClr val="FFFF00"/>
                </a:solidFill>
                <a:latin typeface="Arial Narrow" panose="020B0606020202030204" pitchFamily="34" charset="0"/>
              </a:rPr>
              <a:t>yrs</a:t>
            </a:r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, F . Bite at 11.40 am, Hospital at 12.00 Noon</a:t>
            </a:r>
            <a:r>
              <a:rPr lang="en-US" sz="2800" dirty="0" smtClean="0"/>
              <a:t>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Tiny injury on other foot; bleeding non stop.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Pain &amp; Swelling on Bitten foot. 20WBCT= Not Clotted.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Total 20 vials of ASV. Only swelling after 6 hrs. </a:t>
            </a:r>
          </a:p>
          <a:p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Blood </a:t>
            </a:r>
            <a:r>
              <a:rPr lang="en-US" sz="2800" b="1" dirty="0" err="1" smtClean="0">
                <a:solidFill>
                  <a:srgbClr val="FFFF00"/>
                </a:solidFill>
                <a:latin typeface="Arial Narrow" panose="020B0606020202030204" pitchFamily="34" charset="0"/>
              </a:rPr>
              <a:t>Biochem</a:t>
            </a:r>
            <a:r>
              <a:rPr lang="en-US" sz="2800" b="1" dirty="0" smtClean="0">
                <a:solidFill>
                  <a:srgbClr val="FFFF00"/>
                </a:solidFill>
                <a:latin typeface="Arial Narrow" panose="020B0606020202030204" pitchFamily="34" charset="0"/>
              </a:rPr>
              <a:t> normal all along. Cured at Debra R H . </a:t>
            </a:r>
            <a:endParaRPr lang="en-US" sz="2800" b="1" dirty="0">
              <a:solidFill>
                <a:srgbClr val="FFFF00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979" y="813752"/>
            <a:ext cx="1981199" cy="351993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44656" y="609600"/>
            <a:ext cx="1046440" cy="60960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800" dirty="0" smtClean="0"/>
              <a:t>Date of bite : 20.11.2015. Treated by       .             </a:t>
            </a:r>
            <a:r>
              <a:rPr lang="en-US" sz="2800" dirty="0" err="1" smtClean="0"/>
              <a:t>Dr</a:t>
            </a:r>
            <a:r>
              <a:rPr lang="en-US" sz="2800" dirty="0" smtClean="0"/>
              <a:t> </a:t>
            </a:r>
            <a:r>
              <a:rPr lang="en-US" sz="2800" dirty="0" err="1" smtClean="0"/>
              <a:t>Subhendu</a:t>
            </a:r>
            <a:r>
              <a:rPr lang="en-US" sz="2800" dirty="0" smtClean="0"/>
              <a:t> Bag</a:t>
            </a:r>
            <a:endParaRPr lang="en-US" sz="2800" dirty="0"/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685799"/>
          </a:xfrm>
        </p:spPr>
        <p:txBody>
          <a:bodyPr/>
          <a:lstStyle/>
          <a:p>
            <a:r>
              <a:rPr lang="en-US" sz="40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Too     Late    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71480"/>
            <a:ext cx="9067800" cy="6057920"/>
          </a:xfrm>
        </p:spPr>
        <p:txBody>
          <a:bodyPr/>
          <a:lstStyle/>
          <a:p>
            <a:r>
              <a:rPr lang="en-IN" b="1" dirty="0" smtClean="0">
                <a:solidFill>
                  <a:srgbClr val="FFFF00"/>
                </a:solidFill>
              </a:rPr>
              <a:t>(?) Insect Bite at 10.00 am</a:t>
            </a:r>
            <a:endParaRPr lang="en-US" b="1" dirty="0" smtClean="0">
              <a:solidFill>
                <a:srgbClr val="FFFF00"/>
              </a:solidFill>
            </a:endParaRPr>
          </a:p>
          <a:p>
            <a:r>
              <a:rPr lang="en-US" b="1" dirty="0" smtClean="0">
                <a:solidFill>
                  <a:srgbClr val="FFFF00"/>
                </a:solidFill>
              </a:rPr>
              <a:t>Vomiting at 4.00 PM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20WBCT Done at 6.00 PM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Sub-Conj </a:t>
            </a:r>
            <a:r>
              <a:rPr lang="en-US" b="1" dirty="0" err="1" smtClean="0">
                <a:solidFill>
                  <a:srgbClr val="FFFF00"/>
                </a:solidFill>
              </a:rPr>
              <a:t>Hge</a:t>
            </a:r>
            <a:r>
              <a:rPr lang="en-US" b="1" dirty="0" smtClean="0">
                <a:solidFill>
                  <a:srgbClr val="FFFF00"/>
                </a:solidFill>
              </a:rPr>
              <a:t> after 2 days.</a:t>
            </a:r>
          </a:p>
          <a:p>
            <a:r>
              <a:rPr lang="en-US" b="1" dirty="0" smtClean="0">
                <a:solidFill>
                  <a:srgbClr val="FFFF00"/>
                </a:solidFill>
              </a:rPr>
              <a:t>15 HD Saved..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948" y="3407961"/>
            <a:ext cx="4600052" cy="34500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7579"/>
            <a:ext cx="4573895" cy="3430421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66799"/>
          </a:xfrm>
        </p:spPr>
        <p:txBody>
          <a:bodyPr/>
          <a:lstStyle/>
          <a:p>
            <a:r>
              <a:rPr lang="en-US" sz="4400" kern="10" dirty="0" smtClean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BITE MARKs – Not Significant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914400"/>
            <a:ext cx="6990080" cy="32766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4191000"/>
            <a:ext cx="8991600" cy="2514599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Bite marks are of no significance. 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Never search for bite marks.</a:t>
            </a:r>
          </a:p>
          <a:p>
            <a:r>
              <a:rPr lang="en-US" b="1" dirty="0" smtClean="0">
                <a:latin typeface="Bookman Old Style" panose="02050604050505020204" pitchFamily="18" charset="0"/>
              </a:rPr>
              <a:t>Bite marks with Dry Bites possible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. 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No bite marks – C Krait bite possible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5" descr="Kalach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89250" y="990600"/>
            <a:ext cx="3365500" cy="2798763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916237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Non Hooded snake.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Average length 2.5 feet.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Glistening black colour.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Slender white bands over body 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Bands up to end of Tail.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124" name="WordArt 5"/>
          <p:cNvSpPr>
            <a:spLocks noGrp="1" noChangeArrowheads="1" noChangeShapeType="1" noTextEdit="1"/>
          </p:cNvSpPr>
          <p:nvPr/>
        </p:nvSpPr>
        <p:spPr bwMode="auto">
          <a:xfrm>
            <a:off x="285720" y="0"/>
            <a:ext cx="8643998" cy="865188"/>
          </a:xfrm>
          <a:prstGeom prst="rect">
            <a:avLst/>
          </a:prstGeom>
        </p:spPr>
        <p:txBody>
          <a:bodyPr wrap="none" fromWordArt="1" anchor="ctr"/>
          <a:lstStyle/>
          <a:p>
            <a:pPr algn="ctr">
              <a:defRPr/>
            </a:pPr>
            <a:r>
              <a:rPr lang="en-US" sz="44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  <a:ea typeface="+mj-ea"/>
                <a:cs typeface="+mj-cs"/>
              </a:rPr>
              <a:t>IDENTIFICATION  of  </a:t>
            </a:r>
            <a:r>
              <a:rPr lang="en-US" sz="4400" b="1" kern="10" dirty="0" err="1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ookman Old Style" panose="02050604050505020204"/>
                <a:ea typeface="+mj-ea"/>
                <a:cs typeface="+mj-cs"/>
              </a:rPr>
              <a:t>C.Krait</a:t>
            </a:r>
            <a:endParaRPr lang="en-US" sz="44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ookman Old Style" panose="02050604050505020204"/>
              <a:ea typeface="+mj-ea"/>
              <a:cs typeface="+mj-cs"/>
            </a:endParaRPr>
          </a:p>
        </p:txBody>
      </p:sp>
      <p:pic>
        <p:nvPicPr>
          <p:cNvPr id="6149" name="Content Placeholder 5" descr="Kalach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000232" y="840368"/>
            <a:ext cx="5214974" cy="3134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95024"/>
            <a:ext cx="8229600" cy="914399"/>
          </a:xfrm>
        </p:spPr>
        <p:txBody>
          <a:bodyPr/>
          <a:lstStyle/>
          <a:p>
            <a:pPr>
              <a:defRPr/>
            </a:pPr>
            <a:r>
              <a:rPr lang="en-US" sz="36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Mystery of Krait</a:t>
            </a:r>
            <a:r>
              <a:rPr lang="en-US" sz="44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12292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222772" y="1071546"/>
            <a:ext cx="3921228" cy="267356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570" y="3214686"/>
            <a:ext cx="9144000" cy="34290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endParaRPr lang="en-US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99% bites in open floor bed ( in sleep).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Systemic sign may come after </a:t>
            </a:r>
            <a:r>
              <a:rPr lang="en-US" b="1" dirty="0" smtClean="0">
                <a:latin typeface="Bookman Old Style" panose="02050604050505020204" pitchFamily="18" charset="0"/>
              </a:rPr>
              <a:t>2 –24 hrs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May present with : sore throat , pain abdomen , arthralgia or vomiting only.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Acute bilateral </a:t>
            </a:r>
            <a:r>
              <a:rPr lang="en-US" b="1" dirty="0" smtClean="0">
                <a:solidFill>
                  <a:srgbClr val="E119C9"/>
                </a:solidFill>
                <a:latin typeface="Bookman Old Style" panose="02050604050505020204" pitchFamily="18" charset="0"/>
              </a:rPr>
              <a:t>Ptosis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is the sign.</a:t>
            </a:r>
          </a:p>
          <a:p>
            <a:pPr>
              <a:defRPr/>
            </a:pP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ASV at ptosis stage is life saving.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3" name="Picture 5" descr="ptosi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70" y="857231"/>
            <a:ext cx="3001789" cy="2810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1802" y="571480"/>
            <a:ext cx="2133600" cy="3154141"/>
          </a:xfrm>
          <a:prstGeom prst="rect">
            <a:avLst/>
          </a:prstGeom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914399"/>
          </a:xfrm>
        </p:spPr>
        <p:txBody>
          <a:bodyPr>
            <a:normAutofit/>
          </a:bodyPr>
          <a:lstStyle/>
          <a:p>
            <a:r>
              <a:rPr lang="en-US" sz="48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Krait bite Kills Again</a:t>
            </a:r>
            <a:endParaRPr lang="en-US" sz="5400" dirty="0">
              <a:solidFill>
                <a:srgbClr val="7030A0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3980" y="1061500"/>
            <a:ext cx="4111452" cy="3138409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200" y="1061500"/>
            <a:ext cx="5257800" cy="3124761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76200" y="4333361"/>
            <a:ext cx="9067800" cy="2524639"/>
          </a:xfrm>
        </p:spPr>
        <p:txBody>
          <a:bodyPr/>
          <a:lstStyle/>
          <a:p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No bite marks in C K bite misleading.</a:t>
            </a:r>
          </a:p>
          <a:p>
            <a:r>
              <a:rPr lang="en-US" sz="4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Delay in ASV infusion Fatal.</a:t>
            </a:r>
          </a:p>
          <a:p>
            <a:r>
              <a:rPr lang="en-US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Honour</a:t>
            </a:r>
            <a:r>
              <a:rPr lang="en-US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the diagnosis of your doctor.</a:t>
            </a:r>
            <a:endParaRPr lang="en-US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 spd="med" advClick="0" advTm="10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57231"/>
          </a:xfrm>
        </p:spPr>
        <p:txBody>
          <a:bodyPr/>
          <a:lstStyle/>
          <a:p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Mystery of Krait-</a:t>
            </a:r>
            <a:r>
              <a:rPr lang="en-US" sz="4000" kern="10" dirty="0" smtClean="0">
                <a:ln w="9525">
                  <a:noFill/>
                  <a:rou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/>
              </a:rPr>
              <a:t> </a:t>
            </a:r>
            <a:r>
              <a:rPr lang="en-US" sz="4000" b="1" kern="10" dirty="0" smtClean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Challenging</a:t>
            </a:r>
            <a:endParaRPr lang="en-US" sz="4000" dirty="0"/>
          </a:p>
        </p:txBody>
      </p:sp>
      <p:pic>
        <p:nvPicPr>
          <p:cNvPr id="5" name="Content Placeholder 4" descr="Ekti.PN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357423" y="819066"/>
            <a:ext cx="4295530" cy="3607459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2910" y="4500570"/>
            <a:ext cx="8501090" cy="2143139"/>
          </a:xfrm>
        </p:spPr>
        <p:txBody>
          <a:bodyPr>
            <a:normAutofit fontScale="92500" lnSpcReduction="10000"/>
          </a:bodyPr>
          <a:lstStyle/>
          <a:p>
            <a:r>
              <a:rPr lang="en-IN" b="1" dirty="0" smtClean="0">
                <a:solidFill>
                  <a:srgbClr val="FFFF00"/>
                </a:solidFill>
                <a:latin typeface="Bookman Old Style" pitchFamily="18" charset="0"/>
              </a:rPr>
              <a:t>No Bite marks delayed ASV.</a:t>
            </a:r>
          </a:p>
          <a:p>
            <a:r>
              <a:rPr lang="en-IN" b="1" dirty="0" smtClean="0">
                <a:solidFill>
                  <a:srgbClr val="FFFF00"/>
                </a:solidFill>
                <a:latin typeface="Bookman Old Style" pitchFamily="18" charset="0"/>
              </a:rPr>
              <a:t>Timely Referral for Ventilation.</a:t>
            </a:r>
          </a:p>
          <a:p>
            <a:r>
              <a:rPr lang="en-IN" b="1" dirty="0" smtClean="0">
                <a:solidFill>
                  <a:srgbClr val="FFFF00"/>
                </a:solidFill>
                <a:latin typeface="Bookman Old Style" pitchFamily="18" charset="0"/>
              </a:rPr>
              <a:t>Diagnosis Ignored at Medical College.</a:t>
            </a:r>
          </a:p>
          <a:p>
            <a:r>
              <a:rPr lang="en-IN" b="1" dirty="0" smtClean="0">
                <a:latin typeface="Bookman Old Style" pitchFamily="18" charset="0"/>
              </a:rPr>
              <a:t>Adverse Comment created Chaos .</a:t>
            </a:r>
            <a:endParaRPr lang="en-US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291839">
            <a:off x="49134" y="2280095"/>
            <a:ext cx="901354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600" b="1" kern="10" dirty="0">
                <a:ln w="9525">
                  <a:rou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Bookman Old Style" panose="02050604050505020204"/>
              </a:rPr>
              <a:t>THANK YOU</a:t>
            </a:r>
          </a:p>
        </p:txBody>
      </p:sp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2667000" y="6396038"/>
            <a:ext cx="845820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sz="2400" b="1" dirty="0"/>
              <a:t>www.kalachkrait.webs.com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ADACHE  COUNSELLING">
  <a:themeElements>
    <a:clrScheme name="HEADACHE  COUNSELLING 5">
      <a:dk1>
        <a:srgbClr val="48562C"/>
      </a:dk1>
      <a:lt1>
        <a:srgbClr val="FFFFFF"/>
      </a:lt1>
      <a:dk2>
        <a:srgbClr val="546434"/>
      </a:dk2>
      <a:lt2>
        <a:srgbClr val="FFFFCC"/>
      </a:lt2>
      <a:accent1>
        <a:srgbClr val="7B8A6E"/>
      </a:accent1>
      <a:accent2>
        <a:srgbClr val="527C3A"/>
      </a:accent2>
      <a:accent3>
        <a:srgbClr val="B3B8AE"/>
      </a:accent3>
      <a:accent4>
        <a:srgbClr val="DADADA"/>
      </a:accent4>
      <a:accent5>
        <a:srgbClr val="BFC4BA"/>
      </a:accent5>
      <a:accent6>
        <a:srgbClr val="497034"/>
      </a:accent6>
      <a:hlink>
        <a:srgbClr val="55B55E"/>
      </a:hlink>
      <a:folHlink>
        <a:srgbClr val="85B3B1"/>
      </a:folHlink>
    </a:clrScheme>
    <a:fontScheme name="HEADACHE  COUNSELL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HEADACHE  COUNSELLING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EADACHE  COUNSELLING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 min PPT</Template>
  <TotalTime>32</TotalTime>
  <Words>426</Words>
  <Application>Microsoft Office PowerPoint</Application>
  <PresentationFormat>On-screen Show (4:3)</PresentationFormat>
  <Paragraphs>72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HEADACHE  COUNSELLING</vt:lpstr>
      <vt:lpstr>Slide 1</vt:lpstr>
      <vt:lpstr>Cobra Local Signs</vt:lpstr>
      <vt:lpstr>Cobra Atypical Signs</vt:lpstr>
      <vt:lpstr>Typical    Hemotoxic   Snakebites</vt:lpstr>
      <vt:lpstr>Dog Tooth ( ? )  - Hemotoxic signs</vt:lpstr>
      <vt:lpstr>Early Hemotoxic   Sign- DEBRA</vt:lpstr>
      <vt:lpstr>Too     Late     Presentation</vt:lpstr>
      <vt:lpstr>BITE MARKs – Not Significant</vt:lpstr>
      <vt:lpstr>Slide 9</vt:lpstr>
      <vt:lpstr>Mystery of Krait </vt:lpstr>
      <vt:lpstr>Krait bite Kills Again</vt:lpstr>
      <vt:lpstr>Mystery of Krait- Challenging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5</cp:revision>
  <dcterms:created xsi:type="dcterms:W3CDTF">2025-03-06T04:09:04Z</dcterms:created>
  <dcterms:modified xsi:type="dcterms:W3CDTF">2025-03-20T14:43:47Z</dcterms:modified>
</cp:coreProperties>
</file>